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50"/>
  </p:notesMasterIdLst>
  <p:handoutMasterIdLst>
    <p:handoutMasterId r:id="rId51"/>
  </p:handoutMasterIdLst>
  <p:sldIdLst>
    <p:sldId id="518" r:id="rId2"/>
    <p:sldId id="379" r:id="rId3"/>
    <p:sldId id="381" r:id="rId4"/>
    <p:sldId id="519" r:id="rId5"/>
    <p:sldId id="521" r:id="rId6"/>
    <p:sldId id="529" r:id="rId7"/>
    <p:sldId id="539" r:id="rId8"/>
    <p:sldId id="567" r:id="rId9"/>
    <p:sldId id="568" r:id="rId10"/>
    <p:sldId id="314" r:id="rId11"/>
    <p:sldId id="316" r:id="rId12"/>
    <p:sldId id="549" r:id="rId13"/>
    <p:sldId id="502" r:id="rId14"/>
    <p:sldId id="574" r:id="rId15"/>
    <p:sldId id="556" r:id="rId16"/>
    <p:sldId id="555" r:id="rId17"/>
    <p:sldId id="580" r:id="rId18"/>
    <p:sldId id="579" r:id="rId19"/>
    <p:sldId id="504" r:id="rId20"/>
    <p:sldId id="472" r:id="rId21"/>
    <p:sldId id="473" r:id="rId22"/>
    <p:sldId id="566" r:id="rId23"/>
    <p:sldId id="391" r:id="rId24"/>
    <p:sldId id="573" r:id="rId25"/>
    <p:sldId id="576" r:id="rId26"/>
    <p:sldId id="575" r:id="rId27"/>
    <p:sldId id="577" r:id="rId28"/>
    <p:sldId id="578" r:id="rId29"/>
    <p:sldId id="541" r:id="rId30"/>
    <p:sldId id="542" r:id="rId31"/>
    <p:sldId id="543" r:id="rId32"/>
    <p:sldId id="544" r:id="rId33"/>
    <p:sldId id="531" r:id="rId34"/>
    <p:sldId id="564" r:id="rId35"/>
    <p:sldId id="565" r:id="rId36"/>
    <p:sldId id="500" r:id="rId37"/>
    <p:sldId id="483" r:id="rId38"/>
    <p:sldId id="482" r:id="rId39"/>
    <p:sldId id="583" r:id="rId40"/>
    <p:sldId id="581" r:id="rId41"/>
    <p:sldId id="455" r:id="rId42"/>
    <p:sldId id="426" r:id="rId43"/>
    <p:sldId id="418" r:id="rId44"/>
    <p:sldId id="516" r:id="rId45"/>
    <p:sldId id="517" r:id="rId46"/>
    <p:sldId id="416" r:id="rId47"/>
    <p:sldId id="420" r:id="rId48"/>
    <p:sldId id="346" r:id="rId49"/>
  </p:sldIdLst>
  <p:sldSz cx="9144000" cy="6858000" type="screen4x3"/>
  <p:notesSz cx="6735763" cy="9799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99"/>
    <a:srgbClr val="FF0000"/>
    <a:srgbClr val="0033CC"/>
    <a:srgbClr val="FFFFFF"/>
    <a:srgbClr val="CCFF99"/>
    <a:srgbClr val="008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19" autoAdjust="0"/>
    <p:restoredTop sz="94660" autoAdjust="0"/>
  </p:normalViewPr>
  <p:slideViewPr>
    <p:cSldViewPr>
      <p:cViewPr varScale="1">
        <p:scale>
          <a:sx n="92" d="100"/>
          <a:sy n="92" d="100"/>
        </p:scale>
        <p:origin x="91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5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895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pPr>
              <a:defRPr/>
            </a:pPr>
            <a:fld id="{B9907F74-C1E4-49D1-A065-48C25D5E28C0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8484"/>
            <a:ext cx="2918831" cy="489590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08484"/>
            <a:ext cx="2918831" cy="489590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pPr>
              <a:defRPr/>
            </a:pPr>
            <a:fld id="{1D2EEF8B-C465-4F61-9451-B63654E36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5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5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pPr>
              <a:defRPr/>
            </a:pPr>
            <a:fld id="{8E492788-0617-4E7E-8378-7D162B3EEA06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77" tIns="44988" rIns="89977" bIns="4498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5024"/>
            <a:ext cx="5388610" cy="4409446"/>
          </a:xfrm>
          <a:prstGeom prst="rect">
            <a:avLst/>
          </a:prstGeom>
        </p:spPr>
        <p:txBody>
          <a:bodyPr vert="horz" lIns="89977" tIns="44988" rIns="89977" bIns="4498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8484"/>
            <a:ext cx="2918831" cy="489590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8484"/>
            <a:ext cx="2918831" cy="489590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pPr>
              <a:defRPr/>
            </a:pPr>
            <a:fld id="{2EBB7A2F-E2C1-4960-8E17-DF03D2F384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743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C17DA8-72F6-4C95-AA5D-98C4D13F551A}" type="slidenum">
              <a:rPr lang="ru-RU" smtClean="0"/>
              <a:pPr/>
              <a:t>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27831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7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106892-B798-4BEB-B9ED-48816F02657B}" type="slidenum">
              <a:rPr lang="ru-RU" smtClean="0"/>
              <a:pPr/>
              <a:t>10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44655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9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F0697-2DC6-4324-A654-746FF5C7CACB}" type="slidenum">
              <a:rPr lang="ru-RU" smtClean="0"/>
              <a:pPr/>
              <a:t>11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34858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9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AF0697-2DC6-4324-A654-746FF5C7CACB}" type="slidenum">
              <a:rPr lang="ru-RU" smtClean="0"/>
              <a:pPr/>
              <a:t>12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15457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1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15307-D124-411B-B664-3AAB0159F6C5}" type="slidenum">
              <a:rPr lang="ru-RU" smtClean="0"/>
              <a:pPr/>
              <a:t>13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14859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1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15307-D124-411B-B664-3AAB0159F6C5}" type="slidenum">
              <a:rPr lang="ru-RU" smtClean="0"/>
              <a:pPr/>
              <a:t>14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76385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60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02563D-1115-4E3F-86E5-CB10FE28AB75}" type="slidenum">
              <a:rPr lang="ru-RU" smtClean="0"/>
              <a:pPr/>
              <a:t>15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08891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9443" name="Номер слайда 3"/>
          <p:cNvSpPr txBox="1">
            <a:spLocks noGrp="1"/>
          </p:cNvSpPr>
          <p:nvPr/>
        </p:nvSpPr>
        <p:spPr bwMode="auto">
          <a:xfrm>
            <a:off x="3815373" y="9308484"/>
            <a:ext cx="2918831" cy="48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7" tIns="44988" rIns="89977" bIns="44988" anchor="b"/>
          <a:lstStyle/>
          <a:p>
            <a:pPr algn="r"/>
            <a:fld id="{BD4E5001-FF2E-42CE-8FA8-D29EDE7D5EA3}" type="slidenum">
              <a:rPr lang="ru-RU" sz="1200"/>
              <a:pPr algn="r"/>
              <a:t>16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911450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7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637743-E90C-4D41-B481-E6E461A59590}" type="slidenum">
              <a:rPr lang="ru-RU" smtClean="0"/>
              <a:pPr/>
              <a:t>17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57620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19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DD3EBA-1B36-4B79-90A2-8207D20E6B88}" type="slidenum">
              <a:rPr lang="ru-RU" smtClean="0"/>
              <a:pPr/>
              <a:t>18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28964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1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E1D030-BA6E-4D5F-8E8E-8153ED48F8AB}" type="slidenum">
              <a:rPr lang="ru-RU" smtClean="0"/>
              <a:pPr/>
              <a:t>19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28257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B28C53-D129-4E52-BD21-4301C07DA86F}" type="slidenum">
              <a:rPr lang="ru-RU" smtClean="0"/>
              <a:pPr/>
              <a:t>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8842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91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9AA1BA-644D-4152-9298-547A29D51C61}" type="slidenum">
              <a:rPr lang="ru-RU" smtClean="0"/>
              <a:pPr/>
              <a:t>20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64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11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D0CB7D-A139-4F6E-8A93-999A20000897}" type="slidenum">
              <a:rPr lang="ru-RU" smtClean="0"/>
              <a:pPr/>
              <a:t>21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97797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2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B2F750-86B2-401C-BF26-6E7B5AD61DE5}" type="slidenum">
              <a:rPr lang="ru-RU" smtClean="0"/>
              <a:pPr/>
              <a:t>22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6719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73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8B3B7E-3B2B-4E63-A5A0-7D8AD5B5BBE4}" type="slidenum">
              <a:rPr lang="ru-RU" smtClean="0"/>
              <a:pPr/>
              <a:t>23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17576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93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817208-2E21-4BB2-8CDC-2447494B52BD}" type="slidenum">
              <a:rPr lang="ru-RU" smtClean="0"/>
              <a:pPr/>
              <a:t>25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90217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14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0B3111-8505-4371-9D50-1E4DDF949B18}" type="slidenum">
              <a:rPr lang="ru-RU" smtClean="0"/>
              <a:pPr/>
              <a:t>26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818702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E603D0-D3EB-40DC-9DC3-C7389698C0F2}" type="slidenum">
              <a:rPr lang="ru-RU" smtClean="0"/>
              <a:pPr/>
              <a:t>27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38764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E603D0-D3EB-40DC-9DC3-C7389698C0F2}" type="slidenum">
              <a:rPr lang="ru-RU" smtClean="0"/>
              <a:pPr/>
              <a:t>28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04103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E603D0-D3EB-40DC-9DC3-C7389698C0F2}" type="slidenum">
              <a:rPr lang="ru-RU" smtClean="0"/>
              <a:pPr/>
              <a:t>29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7463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E603D0-D3EB-40DC-9DC3-C7389698C0F2}" type="slidenum">
              <a:rPr lang="ru-RU" smtClean="0"/>
              <a:pPr/>
              <a:t>30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79671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79630F-AEB3-4214-9E94-80E646E5DCDC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243121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E603D0-D3EB-40DC-9DC3-C7389698C0F2}" type="slidenum">
              <a:rPr lang="ru-RU" smtClean="0"/>
              <a:pPr/>
              <a:t>31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56597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55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E603D0-D3EB-40DC-9DC3-C7389698C0F2}" type="slidenum">
              <a:rPr lang="ru-RU" smtClean="0"/>
              <a:pPr/>
              <a:t>32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58530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9252" name="Номер слайда 3"/>
          <p:cNvSpPr txBox="1">
            <a:spLocks noGrp="1"/>
          </p:cNvSpPr>
          <p:nvPr/>
        </p:nvSpPr>
        <p:spPr bwMode="auto">
          <a:xfrm>
            <a:off x="3815373" y="9308484"/>
            <a:ext cx="2918831" cy="48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7" tIns="44988" rIns="89977" bIns="44988" anchor="b"/>
          <a:lstStyle/>
          <a:p>
            <a:pPr algn="r"/>
            <a:fld id="{5C630415-CE4F-49FC-9736-B79F135297C6}" type="slidenum">
              <a:rPr lang="ru-RU" sz="1200"/>
              <a:pPr algn="r"/>
              <a:t>33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3665168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21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A02CA0-3C7E-4AC3-9E7E-3ADCBE34ED18}" type="slidenum">
              <a:rPr lang="ru-RU" smtClean="0"/>
              <a:pPr/>
              <a:t>34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702727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21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A02CA0-3C7E-4AC3-9E7E-3ADCBE34ED18}" type="slidenum">
              <a:rPr lang="ru-RU" smtClean="0"/>
              <a:pPr/>
              <a:t>35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557595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03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17C2D4-62F9-467C-ACD2-1EB34F1684A3}" type="slidenum">
              <a:rPr lang="ru-RU" smtClean="0"/>
              <a:pPr/>
              <a:t>36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92847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4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C0464E-0DF6-479F-9415-91309FB8568F}" type="slidenum">
              <a:rPr lang="ru-RU" smtClean="0"/>
              <a:pPr/>
              <a:t>37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88472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DD45BD-A9AC-4464-900D-9F90AB48809B}" type="slidenum">
              <a:rPr lang="ru-RU" smtClean="0"/>
              <a:pPr/>
              <a:t>38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116658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DD45BD-A9AC-4464-900D-9F90AB48809B}" type="slidenum">
              <a:rPr lang="ru-RU" smtClean="0"/>
              <a:pPr/>
              <a:t>39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930582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48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DD45BD-A9AC-4464-900D-9F90AB48809B}" type="slidenum">
              <a:rPr lang="ru-RU" smtClean="0"/>
              <a:pPr/>
              <a:t>40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35412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FDC4D8-F7DE-47E9-9A22-4A69AC5F705E}" type="slidenum">
              <a:rPr lang="ru-RU" smtClean="0"/>
              <a:pPr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937532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F41497-48E8-4C8B-B70D-D25B54754B62}" type="slidenum">
              <a:rPr lang="ru-RU" smtClean="0"/>
              <a:pPr/>
              <a:t>41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35695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8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5968B7-C60E-499F-ADBF-041E383C32A0}" type="slidenum">
              <a:rPr lang="ru-RU" smtClean="0"/>
              <a:pPr/>
              <a:t>42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60100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0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358DF8-88FC-45BA-8AE7-23C93F02FFA7}" type="slidenum">
              <a:rPr lang="ru-RU" smtClean="0"/>
              <a:pPr/>
              <a:t>43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703536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286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E4FD4F-0E17-4552-B95D-B2698F804D5B}" type="slidenum">
              <a:rPr lang="ru-RU" smtClean="0"/>
              <a:pPr/>
              <a:t>44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83054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049C31-6DC0-4710-817B-40915372D024}" type="slidenum">
              <a:rPr lang="ru-RU" smtClean="0"/>
              <a:pPr/>
              <a:t>45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754046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1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E3DF02-36A1-4FB5-964C-F3D4209DDE06}" type="slidenum">
              <a:rPr lang="ru-RU" smtClean="0"/>
              <a:pPr/>
              <a:t>46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401532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3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22FFFC-0BEF-4B99-8B7A-C39FA1E64EA0}" type="slidenum">
              <a:rPr lang="ru-RU" smtClean="0"/>
              <a:pPr/>
              <a:t>47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289181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5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51438B-4976-4352-8FFD-11BC73DE6E81}" type="slidenum">
              <a:rPr lang="ru-RU" smtClean="0"/>
              <a:pPr/>
              <a:t>48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43940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94027B-ABBC-4DC6-8250-142D405DCF5F}" type="slidenum">
              <a:rPr lang="ru-RU" smtClean="0"/>
              <a:pPr/>
              <a:t>5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5347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 txBox="1">
            <a:spLocks noGrp="1"/>
          </p:cNvSpPr>
          <p:nvPr/>
        </p:nvSpPr>
        <p:spPr bwMode="auto">
          <a:xfrm>
            <a:off x="3815373" y="9308484"/>
            <a:ext cx="2918831" cy="48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7" tIns="44988" rIns="89977" bIns="44988" anchor="b"/>
          <a:lstStyle/>
          <a:p>
            <a:pPr algn="r"/>
            <a:fld id="{07225CC8-903B-4E5E-81CC-AA23C07A758D}" type="slidenum">
              <a:rPr lang="ru-RU" sz="1200"/>
              <a:pPr algn="r"/>
              <a:t>6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636046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94027B-ABBC-4DC6-8250-142D405DCF5F}" type="slidenum">
              <a:rPr lang="ru-RU" smtClean="0"/>
              <a:pPr/>
              <a:t>7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24747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61D5B3-CC3D-4481-B626-90A77F80662D}" type="slidenum">
              <a:rPr lang="ru-RU" smtClean="0"/>
              <a:pPr/>
              <a:t>8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27059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61D5B3-CC3D-4481-B626-90A77F80662D}" type="slidenum">
              <a:rPr lang="ru-RU" smtClean="0"/>
              <a:pPr/>
              <a:t>9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5330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164FD-0565-4DDD-BA69-5785D6336A84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04638-7C81-4A48-9978-23ED5424F3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E966-234A-4691-AE17-A26F70206014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69874-547B-47B1-9FB5-5388F3694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A96B5-2395-4157-B82E-34D85B47202E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31B77-D0F0-475F-A7D5-F85490025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21913-9F36-464F-BBE0-280D5FF3F7F8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0BBB-3923-43DB-87CE-52A1E5A052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4F832-57C9-46E9-8FE8-FA1919D048F4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DA21-EA94-4CEA-97EC-BD20B5F20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E562A-9F13-42BB-BBCA-56FA984295EC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E870F-C6BC-4E4A-B119-0A4528663A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037CD-2773-4FA4-8102-16D7FD0AB688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FD2FC-7693-42CC-B8F3-7629F3E25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77FB1-E9B1-4FFA-9948-12A271C52EEB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0316F-1CDD-4DE6-B6AF-978E37DEF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7587F-CABD-4C79-97B0-39433D0BCD87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A9C58-E340-4581-8437-ACC97F09ED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EFB22-9D80-4005-A80D-9DA297AE7577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2099D-7957-4A56-A424-A689F24C67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9CFCA-BA41-4CC2-8B45-556D22F1F3B5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20377-FB4F-4D2A-A9B3-B0832AAE7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A871CD-8F48-415F-B6DB-5E4AE726F0B7}" type="datetimeFigureOut">
              <a:rPr lang="ru-RU"/>
              <a:pPr>
                <a:defRPr/>
              </a:pPr>
              <a:t>20.12.2021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1102EB-C159-4617-AB4D-8F03D06FBA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svpubafizika.blogspot.com/" TargetMode="External"/><Relationship Id="rId7" Type="http://schemas.openxmlformats.org/officeDocument/2006/relationships/hyperlink" Target="https://vpu11metodist.blogspot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kvpuba11.blogspot.com/" TargetMode="External"/><Relationship Id="rId5" Type="http://schemas.openxmlformats.org/officeDocument/2006/relationships/hyperlink" Target="https://burlakaoksana.blogspot.com/" TargetMode="External"/><Relationship Id="rId10" Type="http://schemas.openxmlformats.org/officeDocument/2006/relationships/image" Target="../media/image60.png"/><Relationship Id="rId4" Type="http://schemas.openxmlformats.org/officeDocument/2006/relationships/hyperlink" Target="http://istoriyavpu11.blogspot.com/p/blog-page_13.html" TargetMode="External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pu11metodist.blogspot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hyperlink" Target="https://uk.wikipedia.org/wiki/Blogger" TargetMode="External"/><Relationship Id="rId7" Type="http://schemas.openxmlformats.org/officeDocument/2006/relationships/hyperlink" Target="https://uk.wikipedia.org/wiki/YouTube" TargetMode="External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Gmail" TargetMode="External"/><Relationship Id="rId11" Type="http://schemas.openxmlformats.org/officeDocument/2006/relationships/image" Target="../media/image73.png"/><Relationship Id="rId5" Type="http://schemas.openxmlformats.org/officeDocument/2006/relationships/hyperlink" Target="https://uk.wikipedia.org/wiki/Google_Drive" TargetMode="External"/><Relationship Id="rId10" Type="http://schemas.openxmlformats.org/officeDocument/2006/relationships/image" Target="../media/image72.png"/><Relationship Id="rId4" Type="http://schemas.openxmlformats.org/officeDocument/2006/relationships/hyperlink" Target="https://uk.wikipedia.org/wiki/Google_%D0%94%D0%BE%D0%BA%D1%83%D0%BC%D0%B5%D0%BD%D1%82%D0%B8" TargetMode="External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122" y="1911509"/>
            <a:ext cx="8352928" cy="2309579"/>
          </a:xfrm>
          <a:prstGeom prst="roundRect">
            <a:avLst>
              <a:gd name="adj" fmla="val 863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altLang="ru-RU" sz="35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ЗВІТ </a:t>
            </a:r>
            <a:r>
              <a:rPr lang="en-US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/>
            </a:r>
            <a:br>
              <a:rPr lang="en-US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</a:br>
            <a:r>
              <a:rPr lang="uk-UA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директора </a:t>
            </a:r>
            <a:r>
              <a:rPr lang="ru-RU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Коваленка Ю.І.</a:t>
            </a:r>
            <a:r>
              <a:rPr lang="en-US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/>
            </a:r>
            <a:br>
              <a:rPr lang="en-US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</a:br>
            <a:r>
              <a:rPr lang="ru-RU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за </a:t>
            </a:r>
            <a:r>
              <a:rPr lang="ru-RU" altLang="ru-RU" sz="3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підсумками</a:t>
            </a:r>
            <a:r>
              <a:rPr lang="ru-RU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ru-RU" altLang="ru-RU" sz="3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роботи</a:t>
            </a:r>
            <a:r>
              <a:rPr lang="en-US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uk-UA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/>
            </a:r>
            <a:br>
              <a:rPr lang="uk-UA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</a:br>
            <a:r>
              <a:rPr lang="uk-UA" altLang="ru-RU" sz="35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у </a:t>
            </a:r>
            <a:r>
              <a:rPr lang="uk-UA" altLang="ru-RU" sz="35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2020/2021 </a:t>
            </a:r>
            <a:r>
              <a:rPr lang="uk-UA" altLang="ru-RU" sz="35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н.р</a:t>
            </a:r>
            <a:r>
              <a:rPr lang="uk-UA" altLang="ru-RU" sz="35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.</a:t>
            </a:r>
            <a:endParaRPr lang="ru-RU" altLang="ru-RU" sz="6000" b="1" u="sng" dirty="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Arial" charset="0"/>
            </a:endParaRPr>
          </a:p>
        </p:txBody>
      </p:sp>
      <p:pic>
        <p:nvPicPr>
          <p:cNvPr id="15364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58738"/>
            <a:ext cx="13081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91680" y="169416"/>
            <a:ext cx="7200800" cy="15696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uk-UA" altLang="ru-RU" sz="3200" b="1" dirty="0" smtClean="0">
                <a:ln w="3175">
                  <a:solidFill>
                    <a:srgbClr val="0000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Державний навчальний заклад </a:t>
            </a:r>
          </a:p>
          <a:p>
            <a:pPr algn="ctr">
              <a:spcBef>
                <a:spcPts val="0"/>
              </a:spcBef>
              <a:defRPr/>
            </a:pPr>
            <a:r>
              <a:rPr lang="uk-UA" altLang="ru-RU" sz="3200" b="1" dirty="0" smtClean="0">
                <a:ln w="3175">
                  <a:solidFill>
                    <a:srgbClr val="0000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“Сумське </a:t>
            </a:r>
            <a:r>
              <a:rPr lang="uk-UA" altLang="ru-RU" sz="3200" b="1" dirty="0">
                <a:ln w="3175">
                  <a:solidFill>
                    <a:srgbClr val="0000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вище професійне училище будівництва та автотранспорту”</a:t>
            </a:r>
            <a:endParaRPr lang="ru-RU" altLang="ru-RU" sz="3200" b="1" dirty="0">
              <a:ln w="3175">
                <a:solidFill>
                  <a:srgbClr val="0000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71600" y="4509120"/>
            <a:ext cx="7200800" cy="10772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uk-UA" altLang="ru-RU" sz="3200" b="1" dirty="0" smtClean="0">
                <a:ln w="3175">
                  <a:solidFill>
                    <a:srgbClr val="000099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Протокол Педагогічної ради №8 </a:t>
            </a:r>
          </a:p>
          <a:p>
            <a:pPr algn="ctr">
              <a:spcBef>
                <a:spcPts val="0"/>
              </a:spcBef>
              <a:defRPr/>
            </a:pPr>
            <a:r>
              <a:rPr lang="uk-UA" altLang="ru-RU" sz="3200" b="1" smtClean="0">
                <a:ln w="3175">
                  <a:solidFill>
                    <a:srgbClr val="000099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від </a:t>
            </a:r>
            <a:r>
              <a:rPr lang="uk-UA" altLang="ru-RU" sz="3200" b="1" dirty="0" smtClean="0">
                <a:ln w="3175">
                  <a:solidFill>
                    <a:srgbClr val="000099"/>
                  </a:solidFill>
                  <a:prstDash val="solid"/>
                </a:ln>
                <a:solidFill>
                  <a:srgbClr val="8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+mn-cs"/>
              </a:rPr>
              <a:t>30 серпня 2021 року</a:t>
            </a:r>
            <a:endParaRPr lang="ru-RU" altLang="ru-RU" sz="3200" b="1" dirty="0">
              <a:ln w="3175">
                <a:solidFill>
                  <a:srgbClr val="000099"/>
                </a:solidFill>
                <a:prstDash val="solid"/>
              </a:ln>
              <a:solidFill>
                <a:srgbClr val="8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99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6500" name="Rectangle 34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6501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6502" name="Rectangle 37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650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6504" name="Rectangle 40"/>
          <p:cNvSpPr>
            <a:spLocks noChangeArrowheads="1"/>
          </p:cNvSpPr>
          <p:nvPr/>
        </p:nvSpPr>
        <p:spPr bwMode="auto">
          <a:xfrm>
            <a:off x="0" y="2809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6505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6506" name="Rectangle 43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851275" y="0"/>
            <a:ext cx="5292725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КАДРОВА ДІЯЛЬНІСТЬ</a:t>
            </a:r>
          </a:p>
        </p:txBody>
      </p:sp>
      <p:graphicFrame>
        <p:nvGraphicFramePr>
          <p:cNvPr id="176498" name="Object 3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120206"/>
              </p:ext>
            </p:extLst>
          </p:nvPr>
        </p:nvGraphicFramePr>
        <p:xfrm>
          <a:off x="1187624" y="4464066"/>
          <a:ext cx="7560840" cy="2393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84" name="Диаграмма" r:id="rId4" imgW="5543640" imgH="2028825" progId="MSGraph.Chart.8">
                  <p:embed/>
                </p:oleObj>
              </mc:Choice>
              <mc:Fallback>
                <p:oleObj name="Диаграмма" r:id="rId4" imgW="5543640" imgH="2028825" progId="MSGraph.Chart.8">
                  <p:embed/>
                  <p:pic>
                    <p:nvPicPr>
                      <p:cNvPr id="0" name="Picture 3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4464066"/>
                        <a:ext cx="7560840" cy="239393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99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5563" y="578754"/>
            <a:ext cx="8774342" cy="4226838"/>
          </a:xfrm>
          <a:prstGeom prst="roundRect">
            <a:avLst>
              <a:gd name="adj" fmla="val 8646"/>
            </a:avLst>
          </a:prstGeom>
          <a:solidFill>
            <a:srgbClr val="FFFFFF"/>
          </a:solidFill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1600" b="1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Кількість працівників </a:t>
            </a:r>
            <a:endParaRPr lang="uk-UA" sz="1600" b="1" dirty="0" smtClean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uk-UA" sz="1600" b="1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– 105</a:t>
            </a:r>
            <a:endParaRPr lang="uk-UA" sz="1600" b="1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  <a:p>
            <a:pPr marL="87313" lvl="1">
              <a:defRPr/>
            </a:pPr>
            <a:r>
              <a:rPr lang="uk-UA" sz="1600" dirty="0">
                <a:solidFill>
                  <a:srgbClr val="000099"/>
                </a:solidFill>
                <a:latin typeface="Arial" charset="0"/>
                <a:cs typeface="Arial" charset="0"/>
              </a:rPr>
              <a:t>Адміністрація – 4</a:t>
            </a:r>
            <a:endParaRPr lang="ru-RU" sz="16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marL="87313" lvl="1">
              <a:defRPr/>
            </a:pPr>
            <a:r>
              <a:rPr lang="uk-UA" sz="1600" dirty="0">
                <a:solidFill>
                  <a:srgbClr val="000099"/>
                </a:solidFill>
                <a:latin typeface="Arial" charset="0"/>
                <a:cs typeface="Arial" charset="0"/>
              </a:rPr>
              <a:t>Викладачів – </a:t>
            </a: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16</a:t>
            </a:r>
            <a:endParaRPr lang="uk-UA" sz="16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marL="87313" lvl="1">
              <a:defRPr/>
            </a:pPr>
            <a:r>
              <a:rPr lang="uk-UA" sz="1600" dirty="0">
                <a:solidFill>
                  <a:srgbClr val="000099"/>
                </a:solidFill>
                <a:latin typeface="Arial" charset="0"/>
                <a:cs typeface="Arial" charset="0"/>
              </a:rPr>
              <a:t>Майстрів – </a:t>
            </a: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24</a:t>
            </a:r>
            <a:endParaRPr lang="uk-UA" sz="16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marL="87313" lvl="1"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Старших майстрів – 2</a:t>
            </a:r>
          </a:p>
          <a:p>
            <a:pPr marL="87313" lvl="1"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Методистів – 2</a:t>
            </a:r>
          </a:p>
          <a:p>
            <a:pPr marL="87313" lvl="1"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Соціальний педагог – 1</a:t>
            </a:r>
          </a:p>
          <a:p>
            <a:pPr marL="87313" lvl="1"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Практичний психолог – 1</a:t>
            </a:r>
          </a:p>
          <a:p>
            <a:pPr marL="87313" lvl="1"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Керівник фізичного виховання – 1</a:t>
            </a:r>
          </a:p>
          <a:p>
            <a:pPr marL="87313" lvl="1"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Керівники гуртків – 3</a:t>
            </a:r>
          </a:p>
          <a:p>
            <a:pPr marL="87313" lvl="1"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Вихователі - 3</a:t>
            </a:r>
            <a:endParaRPr lang="uk-UA" sz="16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uk-UA" sz="1600" b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Педагогічні </a:t>
            </a:r>
            <a:r>
              <a:rPr lang="uk-UA" sz="1600" b="1" dirty="0">
                <a:solidFill>
                  <a:srgbClr val="000099"/>
                </a:solidFill>
                <a:latin typeface="Arial" charset="0"/>
                <a:cs typeface="Arial" charset="0"/>
              </a:rPr>
              <a:t>звання</a:t>
            </a:r>
            <a:r>
              <a:rPr lang="uk-UA" sz="1600" b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:                                         Науковий ступінь та звання:                      </a:t>
            </a:r>
            <a:endParaRPr lang="uk-UA" sz="1600" b="1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Старший викладач </a:t>
            </a:r>
            <a:r>
              <a:rPr lang="uk-UA" sz="1600" dirty="0">
                <a:solidFill>
                  <a:srgbClr val="000099"/>
                </a:solidFill>
                <a:latin typeface="Arial" charset="0"/>
                <a:cs typeface="Arial" charset="0"/>
              </a:rPr>
              <a:t>– 7</a:t>
            </a: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uk-UA" sz="1600" dirty="0" err="1" smtClean="0">
                <a:solidFill>
                  <a:srgbClr val="000099"/>
                </a:solidFill>
                <a:latin typeface="Arial" charset="0"/>
                <a:cs typeface="Arial" charset="0"/>
              </a:rPr>
              <a:t>чол</a:t>
            </a:r>
            <a:r>
              <a:rPr lang="uk-UA" sz="1600" dirty="0">
                <a:solidFill>
                  <a:srgbClr val="000099"/>
                </a:solidFill>
                <a:latin typeface="Arial" charset="0"/>
                <a:cs typeface="Arial" charset="0"/>
              </a:rPr>
              <a:t>. </a:t>
            </a: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(10%),                   кандидат педагогічних наук, доцент -1 </a:t>
            </a:r>
          </a:p>
          <a:p>
            <a:pPr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викладач-методист – 1 (2%),                            кандидат </a:t>
            </a:r>
            <a:r>
              <a:rPr lang="uk-UA" sz="1600" dirty="0">
                <a:solidFill>
                  <a:srgbClr val="000099"/>
                </a:solidFill>
                <a:latin typeface="Arial" charset="0"/>
                <a:cs typeface="Arial" charset="0"/>
              </a:rPr>
              <a:t>педагогічних </a:t>
            </a: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наук</a:t>
            </a:r>
            <a:r>
              <a:rPr lang="uk-UA" sz="16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-1 </a:t>
            </a:r>
            <a:endParaRPr lang="uk-UA" sz="16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майстри </a:t>
            </a:r>
            <a:r>
              <a:rPr lang="uk-UA" sz="1600" dirty="0">
                <a:solidFill>
                  <a:srgbClr val="000099"/>
                </a:solidFill>
                <a:latin typeface="Arial" charset="0"/>
                <a:cs typeface="Arial" charset="0"/>
              </a:rPr>
              <a:t>в/н – </a:t>
            </a: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10 </a:t>
            </a:r>
            <a:r>
              <a:rPr lang="uk-UA" sz="1600" dirty="0" err="1">
                <a:solidFill>
                  <a:srgbClr val="000099"/>
                </a:solidFill>
                <a:latin typeface="Arial" charset="0"/>
                <a:cs typeface="Arial" charset="0"/>
              </a:rPr>
              <a:t>чол</a:t>
            </a:r>
            <a:r>
              <a:rPr lang="uk-UA" sz="1600" dirty="0">
                <a:solidFill>
                  <a:srgbClr val="000099"/>
                </a:solidFill>
                <a:latin typeface="Arial" charset="0"/>
                <a:cs typeface="Arial" charset="0"/>
              </a:rPr>
              <a:t>. </a:t>
            </a:r>
            <a:r>
              <a:rPr lang="uk-UA" sz="16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(16%)</a:t>
            </a:r>
            <a:endParaRPr lang="uk-UA" sz="16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97637" y="2247295"/>
            <a:ext cx="1080120" cy="204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dirty="0"/>
              <a:t>ВПУ-11</a:t>
            </a:r>
            <a:endParaRPr lang="ru-RU" sz="1400" dirty="0"/>
          </a:p>
        </p:txBody>
      </p:sp>
      <p:pic>
        <p:nvPicPr>
          <p:cNvPr id="176658" name="Picture 530" descr="D:\Фото\2019-2020 н.р\0-02-0a-78d8bf8e339ec7e05a83aa63ac4ffe0a870d33b3628befd5ae6b25d733b2f64f_full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74" y="747252"/>
            <a:ext cx="2432376" cy="171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659" name="Picture 531" descr="D:\Фото\2019-2020 н.р\0-02-0a-1e888fd27716393ac45b124245577662d24eea03db86786843256ec9a6fdaa22_full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63" y="747252"/>
            <a:ext cx="3165925" cy="171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660" name="Picture 532" descr="D:\Фото\2019-2020 н.р\104450483_2765680760384940_152152029106159119_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03" y="2180275"/>
            <a:ext cx="2576571" cy="139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6"/>
          <p:cNvSpPr>
            <a:spLocks noChangeArrowheads="1"/>
          </p:cNvSpPr>
          <p:nvPr/>
        </p:nvSpPr>
        <p:spPr bwMode="auto">
          <a:xfrm>
            <a:off x="0" y="2143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78" name="Rectangle 8"/>
          <p:cNvSpPr>
            <a:spLocks noChangeArrowheads="1"/>
          </p:cNvSpPr>
          <p:nvPr/>
        </p:nvSpPr>
        <p:spPr bwMode="auto">
          <a:xfrm>
            <a:off x="0" y="2143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79" name="Rectangle 10"/>
          <p:cNvSpPr>
            <a:spLocks noChangeArrowheads="1"/>
          </p:cNvSpPr>
          <p:nvPr/>
        </p:nvSpPr>
        <p:spPr bwMode="auto">
          <a:xfrm>
            <a:off x="0" y="2143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0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1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2" name="Rectangle 37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4" name="Rectangle 40"/>
          <p:cNvSpPr>
            <a:spLocks noChangeArrowheads="1"/>
          </p:cNvSpPr>
          <p:nvPr/>
        </p:nvSpPr>
        <p:spPr bwMode="auto">
          <a:xfrm>
            <a:off x="0" y="2809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5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6" name="Rectangle 43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851275" y="0"/>
            <a:ext cx="5292725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КАДРОВА ДІЯЛЬНІСТЬ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194386"/>
              </p:ext>
            </p:extLst>
          </p:nvPr>
        </p:nvGraphicFramePr>
        <p:xfrm>
          <a:off x="179512" y="1196752"/>
          <a:ext cx="8784976" cy="512414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559713"/>
                <a:gridCol w="609284"/>
                <a:gridCol w="2615979"/>
              </a:tblGrid>
              <a:tr h="139448">
                <a:tc gridSpan="3">
                  <a:txBody>
                    <a:bodyPr/>
                    <a:lstStyle/>
                    <a:p>
                      <a:pPr marL="88900" marR="0" lvl="0" indent="-8890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 АТЕСТАЦІЇ ПЕДАГОГІЧНИХ ПРАЦІВНИКІВ У 2020 РОЦІ (21 особа)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К-ть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ПІБ педагога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/>
                </a:tc>
              </a:tr>
              <a:tr h="729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Підтверджено відповідність раніше присвоєній кваліфікаційній категорії «спеціаліст вищої категорії» та пед. звання «старший викладач»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Усікова</a:t>
                      </a: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Л.В.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</a:tr>
              <a:tr h="395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Підтверджено відповідність раніше присвоєним кваліфікаційній категорії «спеціаліст вищої категорії» та  присвоєно пед. звання «старший викладач»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Алексенко</a:t>
                      </a: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О.А., Нижегородцева Т.А.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</a:tr>
              <a:tr h="32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Присвоєно </a:t>
                      </a:r>
                      <a:r>
                        <a:rPr kumimoji="0" lang="uk-UA" altLang="ru-RU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кваліфікаційну категорію «спеціаліст вищої категорії»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Денисенко С.І., Сідельник Н.В., Ігнатенко С.В.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</a:tr>
              <a:tr h="1909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Присвоєно </a:t>
                      </a:r>
                      <a:r>
                        <a:rPr kumimoji="0" lang="uk-UA" altLang="ru-RU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кваліфікаційну категорію «спеціаліст  другої категорії»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Гончарова Ю.О., Захарченко Т.П., Зінчук Н.П., Коваленко Ю.І., </a:t>
                      </a:r>
                      <a:r>
                        <a:rPr kumimoji="0" lang="uk-UA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Строколіс</a:t>
                      </a: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С.М., </a:t>
                      </a:r>
                      <a:r>
                        <a:rPr kumimoji="0" lang="uk-UA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Сукотнов</a:t>
                      </a: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Д.Ю.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</a:tr>
              <a:tr h="304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Присвоєно 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пед.звання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«Майстер виробничого навчання І категорії»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Ткаченко В.О.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</a:tr>
              <a:tr h="3048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Присвоєно 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пед.звання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«Майстер виробничого навчання ІІ категорії»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Азаров С.В.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</a:tr>
              <a:tr h="32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Підтверджено раніше присвоєне 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пед.звання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«Майстер виробничого навчання ІІ категорії»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Макаренко В.Д.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</a:tr>
              <a:tr h="32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Підтверджено раніше присвоєне </a:t>
                      </a:r>
                      <a:r>
                        <a:rPr kumimoji="0" lang="uk-UA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пед.звання</a:t>
                      </a: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«Майстер виробничого навчання І категорії»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Захарченко Т.П., Садко Л.І.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</a:tr>
              <a:tr h="329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Встановлено 12 тарифний розряд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Матвієнко Д.Є.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0" marB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6"/>
          <p:cNvSpPr>
            <a:spLocks noChangeArrowheads="1"/>
          </p:cNvSpPr>
          <p:nvPr/>
        </p:nvSpPr>
        <p:spPr bwMode="auto">
          <a:xfrm>
            <a:off x="0" y="2143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78" name="Rectangle 8"/>
          <p:cNvSpPr>
            <a:spLocks noChangeArrowheads="1"/>
          </p:cNvSpPr>
          <p:nvPr/>
        </p:nvSpPr>
        <p:spPr bwMode="auto">
          <a:xfrm>
            <a:off x="0" y="2143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79" name="Rectangle 10"/>
          <p:cNvSpPr>
            <a:spLocks noChangeArrowheads="1"/>
          </p:cNvSpPr>
          <p:nvPr/>
        </p:nvSpPr>
        <p:spPr bwMode="auto">
          <a:xfrm>
            <a:off x="0" y="2143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0" name="Rectangle 3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1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2" name="Rectangle 37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4" name="Rectangle 40"/>
          <p:cNvSpPr>
            <a:spLocks noChangeArrowheads="1"/>
          </p:cNvSpPr>
          <p:nvPr/>
        </p:nvSpPr>
        <p:spPr bwMode="auto">
          <a:xfrm>
            <a:off x="0" y="2809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5" name="Rectangle 4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8186" name="Rectangle 43"/>
          <p:cNvSpPr>
            <a:spLocks noChangeArrowheads="1"/>
          </p:cNvSpPr>
          <p:nvPr/>
        </p:nvSpPr>
        <p:spPr bwMode="auto">
          <a:xfrm>
            <a:off x="0" y="281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3851275" y="0"/>
            <a:ext cx="5292725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КАДРОВА ДІЯЛЬНІСТЬ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1560" y="692696"/>
            <a:ext cx="8136904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u="sng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КУРСИ ПІДВИЩЕННЯ КВАЛІФІКАЦІЇ </a:t>
            </a:r>
            <a:r>
              <a:rPr lang="uk-UA" b="1" u="sng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у 2020/2021 </a:t>
            </a:r>
            <a:r>
              <a:rPr lang="uk-UA" b="1" u="sng" dirty="0" err="1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н.р</a:t>
            </a:r>
            <a:r>
              <a:rPr lang="uk-UA" b="1" u="sng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. всього – 19 </a:t>
            </a:r>
            <a:r>
              <a:rPr lang="uk-UA" b="1" u="sng" dirty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осіб</a:t>
            </a:r>
            <a:r>
              <a:rPr lang="uk-UA" b="1" u="sng" dirty="0" smtClean="0">
                <a:solidFill>
                  <a:srgbClr val="000099"/>
                </a:solidFill>
                <a:latin typeface="Verdana" pitchFamily="34" charset="0"/>
                <a:cs typeface="Arial" charset="0"/>
              </a:rPr>
              <a:t>:</a:t>
            </a:r>
            <a:endParaRPr lang="uk-UA" b="1" u="sng" dirty="0">
              <a:solidFill>
                <a:srgbClr val="000099"/>
              </a:solidFill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284080"/>
              </p:ext>
            </p:extLst>
          </p:nvPr>
        </p:nvGraphicFramePr>
        <p:xfrm>
          <a:off x="107504" y="1484785"/>
          <a:ext cx="8712968" cy="46634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8712968"/>
              </a:tblGrid>
              <a:tr h="342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b="1" u="sng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методист 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Гончарова Ю.О.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b="1" u="sng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викладачі </a:t>
                      </a:r>
                      <a:r>
                        <a:rPr lang="uk-UA" sz="2500" b="1" u="sng" kern="1200" dirty="0" err="1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загальноосвітнь</a:t>
                      </a:r>
                      <a:r>
                        <a:rPr lang="uk-UA" sz="2500" b="1" u="sng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підготовки: 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викладач зарубіжної літератури </a:t>
                      </a:r>
                      <a:r>
                        <a:rPr lang="uk-UA" sz="2500" b="1" kern="1200" dirty="0" err="1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Гречаніченко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Т.М.,</a:t>
                      </a:r>
                      <a:r>
                        <a:rPr lang="uk-UA" sz="2500" b="1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викладач української мови Бібікова Ю.О.,  викладач біології та екології </a:t>
                      </a:r>
                      <a:r>
                        <a:rPr lang="uk-UA" sz="2500" b="1" kern="1200" dirty="0" err="1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Касьяненко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О.С., викладач української мови і літератури </a:t>
                      </a:r>
                      <a:r>
                        <a:rPr lang="uk-UA" sz="2500" b="1" kern="1200" dirty="0" err="1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Майковська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С.М., викладач фізичної культури </a:t>
                      </a:r>
                      <a:r>
                        <a:rPr lang="uk-UA" sz="2500" b="1" kern="1200" dirty="0" err="1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Строколіс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С.М.;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b="1" u="sng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викладачі професійно-теоретичної  підготовки:  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Ігнатенко С.В., Голодний В.І., Захарченко Т.П., </a:t>
                      </a:r>
                      <a:r>
                        <a:rPr lang="uk-UA" sz="2500" b="1" kern="1200" dirty="0" err="1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Маландій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Є.В., </a:t>
                      </a:r>
                      <a:r>
                        <a:rPr lang="uk-UA" sz="2500" b="1" kern="1200" dirty="0" err="1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Сукотнов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Д.Ю., Бурлака О.В., Коваленко І.В.,</a:t>
                      </a:r>
                      <a:r>
                        <a:rPr lang="uk-UA" sz="2500" b="1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Головченко С.В.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b="1" u="sng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майстри в/н:</a:t>
                      </a:r>
                      <a:r>
                        <a:rPr lang="uk-UA" sz="2500" b="1" u="sng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Азаров С.В. , Захарченко Т.П.,</a:t>
                      </a:r>
                      <a:r>
                        <a:rPr lang="uk-UA" sz="2500" b="1" kern="1200" baseline="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Левченко В.П., Макаренко В.Д., Ткаченко В.О. 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500" b="1" u="sng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керівник гуртка </a:t>
                      </a:r>
                      <a:r>
                        <a:rPr lang="uk-UA" sz="25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Коваленко О.О. </a:t>
                      </a:r>
                      <a:endParaRPr lang="uk-UA" sz="2500" u="sng" dirty="0" smtClean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5152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8140700" cy="1800225"/>
          </a:xfrm>
          <a:prstGeom prst="roundRect">
            <a:avLst>
              <a:gd name="adj" fmla="val 12746"/>
            </a:avLst>
          </a:prstGeom>
          <a:ln>
            <a:solidFill>
              <a:srgbClr val="0000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uk-UA" altLang="ru-RU" sz="2000" b="1" u="sng" dirty="0" smtClean="0">
                <a:solidFill>
                  <a:srgbClr val="000099"/>
                </a:solidFill>
              </a:rPr>
              <a:t/>
            </a:r>
            <a:br>
              <a:rPr lang="uk-UA" altLang="ru-RU" sz="2000" b="1" u="sng" dirty="0" smtClean="0">
                <a:solidFill>
                  <a:srgbClr val="000099"/>
                </a:solidFill>
              </a:rPr>
            </a:br>
            <a:r>
              <a:rPr lang="uk-UA" altLang="ru-RU" sz="2000" b="1" u="sng" dirty="0" smtClean="0">
                <a:solidFill>
                  <a:srgbClr val="000099"/>
                </a:solidFill>
              </a:rPr>
              <a:t>Єдина </a:t>
            </a:r>
            <a:r>
              <a:rPr lang="uk-UA" altLang="ru-RU" sz="2000" b="1" u="sng" dirty="0">
                <a:solidFill>
                  <a:srgbClr val="000099"/>
                </a:solidFill>
              </a:rPr>
              <a:t>методична проблема училища у </a:t>
            </a:r>
            <a:r>
              <a:rPr lang="uk-UA" altLang="ru-RU" sz="2000" b="1" u="sng" dirty="0" smtClean="0">
                <a:solidFill>
                  <a:srgbClr val="000099"/>
                </a:solidFill>
              </a:rPr>
              <a:t>2020/2021 </a:t>
            </a:r>
            <a:r>
              <a:rPr lang="uk-UA" altLang="ru-RU" sz="2000" b="1" u="sng" dirty="0" err="1">
                <a:solidFill>
                  <a:srgbClr val="000099"/>
                </a:solidFill>
              </a:rPr>
              <a:t>н.р</a:t>
            </a:r>
            <a:r>
              <a:rPr lang="uk-UA" altLang="ru-RU" sz="2000" b="1" u="sng" dirty="0" smtClean="0">
                <a:solidFill>
                  <a:srgbClr val="000099"/>
                </a:solidFill>
              </a:rPr>
              <a:t>.:</a:t>
            </a:r>
            <a:br>
              <a:rPr lang="uk-UA" altLang="ru-RU" sz="2000" b="1" u="sng" dirty="0" smtClean="0">
                <a:solidFill>
                  <a:srgbClr val="000099"/>
                </a:solidFill>
              </a:rPr>
            </a:br>
            <a:r>
              <a:rPr lang="ru-RU" sz="2000" b="1" dirty="0">
                <a:solidFill>
                  <a:srgbClr val="C00000"/>
                </a:solidFill>
              </a:rPr>
              <a:t>«</a:t>
            </a:r>
            <a:r>
              <a:rPr lang="uk-UA" sz="2000" b="1" dirty="0">
                <a:solidFill>
                  <a:srgbClr val="C00000"/>
                </a:solidFill>
              </a:rPr>
              <a:t>Формування професійних та предметних компетентностей учнів через впровадження в освітній процес технологій розвитку критичного мислення» </a:t>
            </a:r>
            <a:r>
              <a:rPr lang="uk-UA" sz="2000" b="1" dirty="0" smtClean="0">
                <a:solidFill>
                  <a:srgbClr val="C00000"/>
                </a:solidFill>
              </a:rPr>
              <a:t/>
            </a:r>
            <a:br>
              <a:rPr lang="uk-UA" sz="2000" b="1" dirty="0" smtClean="0">
                <a:solidFill>
                  <a:srgbClr val="C00000"/>
                </a:solidFill>
              </a:rPr>
            </a:br>
            <a:r>
              <a:rPr lang="uk-UA" sz="2000" dirty="0" smtClean="0">
                <a:solidFill>
                  <a:srgbClr val="000099"/>
                </a:solidFill>
              </a:rPr>
              <a:t>(ІІ </a:t>
            </a:r>
            <a:r>
              <a:rPr lang="uk-UA" sz="2000" dirty="0">
                <a:solidFill>
                  <a:srgbClr val="000099"/>
                </a:solidFill>
              </a:rPr>
              <a:t>етап</a:t>
            </a:r>
            <a:r>
              <a:rPr lang="uk-UA" sz="2000" dirty="0" smtClean="0">
                <a:solidFill>
                  <a:srgbClr val="000099"/>
                </a:solidFill>
              </a:rPr>
              <a:t>.</a:t>
            </a:r>
            <a:r>
              <a:rPr lang="uk-UA" sz="2000" dirty="0"/>
              <a:t> </a:t>
            </a:r>
            <a:r>
              <a:rPr lang="uk-UA" sz="2000" dirty="0">
                <a:solidFill>
                  <a:srgbClr val="000099"/>
                </a:solidFill>
              </a:rPr>
              <a:t>Практично-діяльнісний. Формування педагогічних компетентностей. Запровадження нових освітніх технологій</a:t>
            </a:r>
            <a:r>
              <a:rPr lang="uk-UA" sz="2000" dirty="0" smtClean="0">
                <a:solidFill>
                  <a:srgbClr val="000099"/>
                </a:solidFill>
              </a:rPr>
              <a:t>)</a:t>
            </a:r>
            <a:r>
              <a:rPr lang="uk-UA" altLang="ru-RU" sz="2000" u="sng" dirty="0">
                <a:solidFill>
                  <a:srgbClr val="000099"/>
                </a:solidFill>
              </a:rPr>
              <a:t/>
            </a:r>
            <a:br>
              <a:rPr lang="uk-UA" altLang="ru-RU" sz="2000" u="sng" dirty="0">
                <a:solidFill>
                  <a:srgbClr val="000099"/>
                </a:solidFill>
              </a:rPr>
            </a:br>
            <a:endParaRPr lang="ru-RU" altLang="ru-RU" sz="2400" i="1" dirty="0" smtClean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46111" y="2576568"/>
            <a:ext cx="5794041" cy="3960440"/>
          </a:xfrm>
          <a:prstGeom prst="rect">
            <a:avLst/>
          </a:prstGeom>
          <a:ln w="25400" cap="flat" cmpd="sng" algn="ctr">
            <a:solidFill>
              <a:srgbClr val="000099"/>
            </a:solidFill>
            <a:prstDash val="soli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uk-UA" altLang="ru-RU" sz="20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Творчі доробки за результатами роботи </a:t>
            </a:r>
          </a:p>
          <a:p>
            <a:pPr>
              <a:lnSpc>
                <a:spcPct val="90000"/>
              </a:lnSpc>
              <a:defRPr/>
            </a:pPr>
            <a:r>
              <a:rPr lang="uk-UA" altLang="ru-RU" sz="20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2020/2021 </a:t>
            </a:r>
            <a:r>
              <a:rPr lang="uk-UA" altLang="ru-RU" sz="2000" b="1" u="sng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н.р</a:t>
            </a:r>
            <a:r>
              <a:rPr lang="uk-UA" altLang="ru-RU" sz="20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uk-UA" sz="1600" b="1" dirty="0" smtClean="0">
                <a:solidFill>
                  <a:srgbClr val="000099"/>
                </a:solidFill>
                <a:cs typeface="Aharoni" panose="02010803020104030203" pitchFamily="2" charset="-79"/>
              </a:rPr>
              <a:t>«</a:t>
            </a:r>
            <a:r>
              <a:rPr lang="uk-UA" sz="1600" b="1" dirty="0">
                <a:solidFill>
                  <a:srgbClr val="000099"/>
                </a:solidFill>
                <a:cs typeface="Aharoni" panose="02010803020104030203" pitchFamily="2" charset="-79"/>
              </a:rPr>
              <a:t>Організація дистанційного навчанням у віртуальному середовищі </a:t>
            </a:r>
            <a:r>
              <a:rPr lang="uk-UA" sz="1600" b="1" dirty="0" err="1">
                <a:solidFill>
                  <a:srgbClr val="000099"/>
                </a:solidFill>
                <a:cs typeface="Aharoni" panose="02010803020104030203" pitchFamily="2" charset="-79"/>
              </a:rPr>
              <a:t>Google</a:t>
            </a:r>
            <a:r>
              <a:rPr lang="uk-UA" sz="1600" b="1" dirty="0">
                <a:solidFill>
                  <a:srgbClr val="000099"/>
                </a:solidFill>
                <a:cs typeface="Aharoni" panose="02010803020104030203" pitchFamily="2" charset="-79"/>
              </a:rPr>
              <a:t> </a:t>
            </a:r>
            <a:r>
              <a:rPr lang="uk-UA" sz="1600" b="1" dirty="0" err="1">
                <a:solidFill>
                  <a:srgbClr val="000099"/>
                </a:solidFill>
                <a:cs typeface="Aharoni" panose="02010803020104030203" pitchFamily="2" charset="-79"/>
              </a:rPr>
              <a:t>Classroom</a:t>
            </a:r>
            <a:r>
              <a:rPr lang="uk-UA" sz="1600" b="1" dirty="0" smtClean="0">
                <a:solidFill>
                  <a:srgbClr val="000099"/>
                </a:solidFill>
                <a:cs typeface="Aharoni" panose="02010803020104030203" pitchFamily="2" charset="-79"/>
              </a:rPr>
              <a:t>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000099"/>
                </a:solidFill>
                <a:cs typeface="Aharoni" panose="02010803020104030203" pitchFamily="2" charset="-79"/>
              </a:rPr>
              <a:t>Систематизовано матеріали про практику організації змішаного навчання в освітньому закладі з професій «Контролер харчової продукції (виробництво молочних продуктів)», «Контролер харчової продукції (виробництво м’ясних та рибних продуктів)», «Лаборант хіміко-бактеріологічного аналізу». Матеріали містять: інтерактивні презентації, електронні посібники, онлайн лабораторії-стимулятори, онлайн-матеріали для перевірки знань учнів тощо (в електронному вигляді</a:t>
            </a:r>
            <a:r>
              <a:rPr lang="uk-UA" sz="1600" b="1" dirty="0" smtClean="0">
                <a:solidFill>
                  <a:srgbClr val="000099"/>
                </a:solidFill>
                <a:cs typeface="Aharoni" panose="02010803020104030203" pitchFamily="2" charset="-79"/>
              </a:rPr>
              <a:t>);</a:t>
            </a:r>
            <a:endParaRPr lang="ru-RU" sz="1600" b="1" dirty="0">
              <a:solidFill>
                <a:srgbClr val="000099"/>
              </a:solidFill>
              <a:cs typeface="Aharoni" panose="02010803020104030203" pitchFamily="2" charset="-79"/>
            </a:endParaRP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uk-UA" altLang="ru-RU" sz="1600" b="1" dirty="0" smtClean="0">
                <a:solidFill>
                  <a:srgbClr val="000099"/>
                </a:solidFill>
                <a:latin typeface="Calibri (Основной текст)"/>
                <a:cs typeface="Aharoni" panose="02010803020104030203" pitchFamily="2" charset="-79"/>
              </a:rPr>
              <a:t>творчий доробок </a:t>
            </a:r>
            <a:r>
              <a:rPr lang="uk-UA" sz="1600" b="1" dirty="0" smtClean="0">
                <a:solidFill>
                  <a:srgbClr val="000099"/>
                </a:solidFill>
                <a:latin typeface="Calibri (Основной текст)"/>
                <a:cs typeface="Aharoni" panose="02010803020104030203" pitchFamily="2" charset="-79"/>
              </a:rPr>
              <a:t>«Впровадження в навчальний процес знань з новітніх матеріалів і технологій виробництва» (круглий стіл).</a:t>
            </a:r>
          </a:p>
          <a:p>
            <a:pPr marL="285750" indent="-285750" algn="just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1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51275" y="0"/>
            <a:ext cx="5292725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МЕТОДИЧНА РОБОТА</a:t>
            </a:r>
            <a:endParaRPr lang="uk-UA" altLang="ru-RU" sz="3000" b="1" u="sng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t="40947" r="35857" b="25365"/>
          <a:stretch/>
        </p:blipFill>
        <p:spPr bwMode="auto">
          <a:xfrm>
            <a:off x="5972607" y="2576568"/>
            <a:ext cx="2929251" cy="129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t="18742" r="73023" b="30731"/>
          <a:stretch/>
        </p:blipFill>
        <p:spPr bwMode="auto">
          <a:xfrm>
            <a:off x="6156176" y="4221088"/>
            <a:ext cx="1437395" cy="211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25567" r="62381" b="23520"/>
          <a:stretch/>
        </p:blipFill>
        <p:spPr bwMode="auto">
          <a:xfrm>
            <a:off x="7437232" y="4869160"/>
            <a:ext cx="140189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81354" y="1678441"/>
            <a:ext cx="6368264" cy="5051882"/>
          </a:xfrm>
          <a:prstGeom prst="rect">
            <a:avLst/>
          </a:prstGeom>
          <a:ln w="25400" cap="flat" cmpd="sng" algn="ctr">
            <a:solidFill>
              <a:srgbClr val="000099"/>
            </a:solidFill>
            <a:prstDash val="soli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uk-UA" altLang="ru-RU" sz="1800" b="1" u="sng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uk-UA" sz="16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методична розробка заняття з елементами тренінгу «Методика формування та розвитку критичного мислення»;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методична розробка «Формування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ключових компетентностей учнів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(за результатами спільного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засідання МК загальноосвітнього 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циклу у формі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круглого столу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uk-UA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творчий доробок «Роль викладача у підготовці учнів до проходження ДПА у формі ЗНО»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результатами спільного засідання МК загальноосвітнього циклу у формі круглого столу);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методична розробка «Психологічний супровід здобувача освіти. Рекомендації викладачам» (практичний психолог Сургуч Ю.В.);</a:t>
            </a:r>
            <a:endParaRPr lang="uk-UA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alt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діалогічне</a:t>
            </a:r>
            <a:r>
              <a:rPr lang="ru-RU" alt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уроках </a:t>
            </a:r>
            <a:r>
              <a:rPr lang="ru-RU" alt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англійської</a:t>
            </a: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мови</a:t>
            </a: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alt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закладі</a:t>
            </a: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ПТО </a:t>
            </a:r>
            <a:r>
              <a:rPr lang="ru-RU" alt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alt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викладач</a:t>
            </a:r>
            <a:r>
              <a:rPr lang="ru-RU" alt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іноземної</a:t>
            </a:r>
            <a:r>
              <a:rPr lang="ru-RU" alt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мови</a:t>
            </a:r>
            <a:r>
              <a:rPr lang="ru-RU" alt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Бурлака </a:t>
            </a: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</a:t>
            </a:r>
            <a:r>
              <a:rPr lang="ru-RU" alt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.);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методична розробка за матеріалами педагогічної ради </a:t>
            </a:r>
            <a:r>
              <a:rPr lang="uk-UA" alt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«Урок в контексті компетентнісного підходу»;</a:t>
            </a:r>
            <a:endParaRPr lang="uk-UA" alt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методична </a:t>
            </a:r>
            <a:r>
              <a:rPr lang="uk-UA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розробка за матеріалами педагогічної 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 </a:t>
            </a:r>
            <a:r>
              <a:rPr lang="uk-UA" alt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«Використання тестових технологій»;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ворчий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доробок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цифрових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інструментів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ефективного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математиці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(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дослідження) (викладач математики </a:t>
            </a:r>
            <a:r>
              <a:rPr lang="uk-UA" sz="16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Алексенко</a:t>
            </a:r>
            <a:r>
              <a:rPr lang="uk-UA" sz="16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О.А.).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alt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uk-UA" sz="1400" b="1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ru-RU" sz="2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846" y="875370"/>
            <a:ext cx="1373313" cy="1944241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81353" y="842849"/>
            <a:ext cx="6368264" cy="713943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2000" b="1" u="sng" dirty="0">
                <a:solidFill>
                  <a:srgbClr val="C00000"/>
                </a:solidFill>
                <a:cs typeface="Arial" panose="020B0604020202020204" pitchFamily="34" charset="0"/>
              </a:rPr>
              <a:t>Творчі доробки за результатами роботи </a:t>
            </a:r>
          </a:p>
          <a:p>
            <a:pPr algn="ctr">
              <a:lnSpc>
                <a:spcPct val="90000"/>
              </a:lnSpc>
              <a:defRPr/>
            </a:pPr>
            <a:r>
              <a:rPr lang="uk-UA" altLang="ru-RU" sz="2000" b="1" u="sng" dirty="0">
                <a:solidFill>
                  <a:srgbClr val="C00000"/>
                </a:solidFill>
                <a:cs typeface="Arial" panose="020B0604020202020204" pitchFamily="34" charset="0"/>
              </a:rPr>
              <a:t>у </a:t>
            </a:r>
            <a:r>
              <a:rPr lang="uk-UA" altLang="ru-RU" sz="20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2020/2021 </a:t>
            </a:r>
            <a:r>
              <a:rPr lang="uk-UA" altLang="ru-RU" sz="2000" b="1" u="sng" dirty="0" err="1">
                <a:solidFill>
                  <a:srgbClr val="C00000"/>
                </a:solidFill>
                <a:cs typeface="Arial" panose="020B0604020202020204" pitchFamily="34" charset="0"/>
              </a:rPr>
              <a:t>н.р</a:t>
            </a:r>
            <a:r>
              <a:rPr lang="uk-UA" altLang="ru-RU" sz="2000" b="1" u="sng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74110" y="188640"/>
            <a:ext cx="8764108" cy="576064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sz="28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ІІІ етап. </a:t>
            </a: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Вдосконалення творчого потенціалу педагогів</a:t>
            </a:r>
            <a:endParaRPr lang="uk-UA" altLang="ru-RU" sz="2800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t="19242" r="66220" b="14625"/>
          <a:stretch/>
        </p:blipFill>
        <p:spPr bwMode="auto">
          <a:xfrm>
            <a:off x="6769496" y="3573016"/>
            <a:ext cx="1266011" cy="1846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t="18997" r="63864" b="20986"/>
          <a:stretch/>
        </p:blipFill>
        <p:spPr bwMode="auto">
          <a:xfrm>
            <a:off x="7565983" y="4751981"/>
            <a:ext cx="1372235" cy="19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7" t="19474" r="63318" b="22130"/>
          <a:stretch/>
        </p:blipFill>
        <p:spPr bwMode="auto">
          <a:xfrm>
            <a:off x="7663834" y="2153536"/>
            <a:ext cx="1349400" cy="208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4123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ext Box 7"/>
          <p:cNvSpPr txBox="1">
            <a:spLocks noChangeArrowheads="1"/>
          </p:cNvSpPr>
          <p:nvPr/>
        </p:nvSpPr>
        <p:spPr bwMode="auto">
          <a:xfrm>
            <a:off x="395288" y="1412875"/>
            <a:ext cx="2808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solidFill>
                <a:srgbClr val="335338"/>
              </a:solidFill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1979712" y="692694"/>
            <a:ext cx="6958506" cy="4752530"/>
          </a:xfrm>
          <a:prstGeom prst="roundRect">
            <a:avLst/>
          </a:prstGeom>
          <a:solidFill>
            <a:srgbClr val="FFFFFF"/>
          </a:solidFill>
          <a:ln w="9525">
            <a:solidFill>
              <a:srgbClr val="000099"/>
            </a:solidFill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sz="2400" dirty="0" smtClean="0">
                <a:solidFill>
                  <a:srgbClr val="000099"/>
                </a:solidFill>
              </a:rPr>
              <a:t>Участь </a:t>
            </a:r>
            <a:r>
              <a:rPr lang="uk-UA" sz="2400" dirty="0">
                <a:solidFill>
                  <a:srgbClr val="000099"/>
                </a:solidFill>
              </a:rPr>
              <a:t>в </a:t>
            </a:r>
            <a:r>
              <a:rPr lang="uk-UA" sz="2400" b="1" dirty="0">
                <a:solidFill>
                  <a:srgbClr val="000099"/>
                </a:solidFill>
              </a:rPr>
              <a:t>Одинадцятій Міжнародній виставці </a:t>
            </a:r>
            <a:r>
              <a:rPr lang="uk-UA" sz="2400" b="1" dirty="0" smtClean="0">
                <a:solidFill>
                  <a:srgbClr val="000099"/>
                </a:solidFill>
              </a:rPr>
              <a:t>«</a:t>
            </a:r>
            <a:r>
              <a:rPr lang="uk-UA" sz="2400" b="1" dirty="0">
                <a:solidFill>
                  <a:srgbClr val="000099"/>
                </a:solidFill>
              </a:rPr>
              <a:t>Сучасні заклади освіти</a:t>
            </a:r>
            <a:r>
              <a:rPr lang="uk-UA" sz="2400" b="1" dirty="0" smtClean="0">
                <a:solidFill>
                  <a:srgbClr val="000099"/>
                </a:solidFill>
              </a:rPr>
              <a:t>»</a:t>
            </a:r>
          </a:p>
          <a:p>
            <a:pPr marL="0" lvl="1" algn="ctr">
              <a:buClr>
                <a:srgbClr val="800000"/>
              </a:buClr>
              <a:defRPr/>
            </a:pPr>
            <a:r>
              <a:rPr lang="uk-UA" sz="1600" dirty="0" smtClean="0">
                <a:solidFill>
                  <a:srgbClr val="000099"/>
                </a:solidFill>
              </a:rPr>
              <a:t>(</a:t>
            </a:r>
            <a:r>
              <a:rPr lang="uk-UA" sz="1600" dirty="0">
                <a:solidFill>
                  <a:srgbClr val="000099"/>
                </a:solidFill>
              </a:rPr>
              <a:t>номінація «Створення і впровадження сучасних засобів навчання, продуктів, програм, систем і комплексних рішень для підвищення якості освіти») </a:t>
            </a:r>
            <a:r>
              <a:rPr lang="uk-UA" sz="2000" b="1" dirty="0">
                <a:solidFill>
                  <a:srgbClr val="C00000"/>
                </a:solidFill>
              </a:rPr>
              <a:t>Електронний навчальний засіб створений у вигляді інтерактивного </a:t>
            </a:r>
            <a:r>
              <a:rPr lang="uk-UA" sz="2000" b="1" dirty="0" err="1">
                <a:solidFill>
                  <a:srgbClr val="C00000"/>
                </a:solidFill>
              </a:rPr>
              <a:t>онлай</a:t>
            </a:r>
            <a:r>
              <a:rPr lang="uk-UA" sz="2000" b="1" dirty="0">
                <a:solidFill>
                  <a:srgbClr val="C00000"/>
                </a:solidFill>
              </a:rPr>
              <a:t>-курсу «Основи мікробіології». </a:t>
            </a:r>
            <a:endParaRPr lang="uk-UA" sz="2000" b="1" dirty="0" smtClean="0">
              <a:solidFill>
                <a:srgbClr val="C00000"/>
              </a:solidFill>
            </a:endParaRPr>
          </a:p>
          <a:p>
            <a:pPr marL="0" lvl="1" algn="ctr">
              <a:buClr>
                <a:srgbClr val="800000"/>
              </a:buClr>
              <a:defRPr/>
            </a:pPr>
            <a:r>
              <a:rPr lang="uk-UA" sz="1600" dirty="0">
                <a:solidFill>
                  <a:srgbClr val="000099"/>
                </a:solidFill>
              </a:rPr>
              <a:t>О</a:t>
            </a:r>
            <a:r>
              <a:rPr lang="uk-UA" sz="1600" dirty="0" smtClean="0">
                <a:solidFill>
                  <a:srgbClr val="000099"/>
                </a:solidFill>
              </a:rPr>
              <a:t>нлайн-курс </a:t>
            </a:r>
            <a:r>
              <a:rPr lang="uk-UA" sz="1600" dirty="0">
                <a:solidFill>
                  <a:srgbClr val="000099"/>
                </a:solidFill>
              </a:rPr>
              <a:t>призначений для використання викладачами професійно-теоретичної підготовки та здобувачами освіти за професією «Лаборант хіміко-бактеріологічного аналізу» (ІІ-ІІІ розряд) при підготовці та проведенні уроків теоретичного та виробничого навчання. Матеріали ЕНЗ призначені для використання на різних етапах уроку, а також для організації самостійного вивчення учнями навчального матеріалу під час дистанційного навчання</a:t>
            </a:r>
            <a:r>
              <a:rPr lang="uk-UA" sz="1600" dirty="0" smtClean="0">
                <a:solidFill>
                  <a:srgbClr val="000099"/>
                </a:solidFill>
              </a:rPr>
              <a:t>.</a:t>
            </a:r>
          </a:p>
          <a:p>
            <a:pPr marL="0" lvl="1" algn="ctr">
              <a:buClr>
                <a:srgbClr val="800000"/>
              </a:buClr>
              <a:defRPr/>
            </a:pPr>
            <a:r>
              <a:rPr lang="uk-UA" altLang="ru-RU" sz="1600" b="1" dirty="0" smtClean="0">
                <a:solidFill>
                  <a:srgbClr val="000099"/>
                </a:solidFill>
              </a:rPr>
              <a:t>Викладач </a:t>
            </a:r>
            <a:r>
              <a:rPr lang="uk-UA" altLang="ru-RU" sz="1600" b="1" dirty="0" err="1" smtClean="0">
                <a:solidFill>
                  <a:srgbClr val="000099"/>
                </a:solidFill>
              </a:rPr>
              <a:t>Маландій</a:t>
            </a:r>
            <a:r>
              <a:rPr lang="uk-UA" altLang="ru-RU" sz="1600" b="1" dirty="0" smtClean="0">
                <a:solidFill>
                  <a:srgbClr val="000099"/>
                </a:solidFill>
              </a:rPr>
              <a:t> Є.В.</a:t>
            </a:r>
            <a:endParaRPr lang="uk-UA" sz="2400" dirty="0" smtClean="0"/>
          </a:p>
          <a:p>
            <a:pPr marL="0" lvl="1" algn="ctr">
              <a:buClr>
                <a:srgbClr val="800000"/>
              </a:buClr>
              <a:defRPr/>
            </a:pPr>
            <a:endParaRPr lang="uk-UA" sz="2400" dirty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851275" y="0"/>
            <a:ext cx="5292725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МЕТОДИЧНА РОБОТА</a:t>
            </a:r>
            <a:endParaRPr lang="uk-UA" altLang="ru-RU" sz="3000" b="1" u="sng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2122" y="5517232"/>
            <a:ext cx="5436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b="1" dirty="0">
                <a:solidFill>
                  <a:srgbClr val="FF0000"/>
                </a:solidFill>
              </a:rPr>
              <a:t>Диплом </a:t>
            </a:r>
            <a:r>
              <a:rPr lang="uk-UA" b="1" dirty="0" smtClean="0">
                <a:solidFill>
                  <a:srgbClr val="FF0000"/>
                </a:solidFill>
              </a:rPr>
              <a:t>І ступеня та золота медаль </a:t>
            </a:r>
          </a:p>
          <a:p>
            <a:pPr marL="0" lvl="1" algn="ctr">
              <a:buClr>
                <a:srgbClr val="800000"/>
              </a:buClr>
              <a:defRPr/>
            </a:pPr>
            <a:r>
              <a:rPr lang="uk-UA" b="1" dirty="0" smtClean="0">
                <a:solidFill>
                  <a:srgbClr val="000099"/>
                </a:solidFill>
              </a:rPr>
              <a:t>за </a:t>
            </a:r>
            <a:r>
              <a:rPr lang="uk-UA" b="1" dirty="0">
                <a:solidFill>
                  <a:srgbClr val="000099"/>
                </a:solidFill>
              </a:rPr>
              <a:t>презентацію освітніх інновацій </a:t>
            </a:r>
            <a:endParaRPr lang="uk-UA" b="1" dirty="0" smtClean="0">
              <a:solidFill>
                <a:srgbClr val="000099"/>
              </a:solidFill>
            </a:endParaRPr>
          </a:p>
          <a:p>
            <a:pPr marL="0" lvl="1" algn="ctr">
              <a:buClr>
                <a:srgbClr val="800000"/>
              </a:buClr>
              <a:defRPr/>
            </a:pPr>
            <a:r>
              <a:rPr lang="uk-UA" b="1" dirty="0" smtClean="0">
                <a:solidFill>
                  <a:srgbClr val="000099"/>
                </a:solidFill>
              </a:rPr>
              <a:t>і </a:t>
            </a:r>
            <a:r>
              <a:rPr lang="uk-UA" b="1" dirty="0">
                <a:solidFill>
                  <a:srgbClr val="000099"/>
                </a:solidFill>
              </a:rPr>
              <a:t>активну участь у розбудові національної освіти</a:t>
            </a: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3" t="26844" r="24792" b="57177"/>
          <a:stretch/>
        </p:blipFill>
        <p:spPr bwMode="auto">
          <a:xfrm>
            <a:off x="323528" y="376325"/>
            <a:ext cx="1591914" cy="228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18960" r="64110" b="18798"/>
          <a:stretch/>
        </p:blipFill>
        <p:spPr bwMode="auto">
          <a:xfrm>
            <a:off x="222002" y="3176971"/>
            <a:ext cx="1959583" cy="27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0106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51275" y="0"/>
            <a:ext cx="5292725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МЕТОДИЧНА РОБОТА</a:t>
            </a:r>
            <a:endParaRPr lang="uk-UA" altLang="ru-RU" sz="3000" b="1" u="sng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23527" y="1785926"/>
            <a:ext cx="8497805" cy="2862322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/>
              <a:t>фізики </a:t>
            </a:r>
            <a:r>
              <a:rPr lang="uk-UA" dirty="0"/>
              <a:t>(</a:t>
            </a:r>
            <a:r>
              <a:rPr lang="uk-UA" dirty="0" err="1"/>
              <a:t>Харьков</a:t>
            </a:r>
            <a:r>
              <a:rPr lang="uk-UA" dirty="0"/>
              <a:t> В.М.) (</a:t>
            </a:r>
            <a:r>
              <a:rPr lang="ru-RU" u="sng" dirty="0">
                <a:hlinkClick r:id="rId3"/>
              </a:rPr>
              <a:t>https://svpubafizika.blogspot.com/</a:t>
            </a:r>
            <a:r>
              <a:rPr lang="uk-UA" dirty="0"/>
              <a:t>);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/>
              <a:t>історії (</a:t>
            </a:r>
            <a:r>
              <a:rPr lang="uk-UA" dirty="0" err="1"/>
              <a:t>Усікова</a:t>
            </a:r>
            <a:r>
              <a:rPr lang="uk-UA" dirty="0"/>
              <a:t> Л.В.) (</a:t>
            </a:r>
            <a:r>
              <a:rPr lang="en-US" u="sng" dirty="0">
                <a:hlinkClick r:id="rId4"/>
              </a:rPr>
              <a:t>http</a:t>
            </a:r>
            <a:r>
              <a:rPr lang="uk-UA" u="sng" dirty="0">
                <a:hlinkClick r:id="rId4"/>
              </a:rPr>
              <a:t>://</a:t>
            </a:r>
            <a:r>
              <a:rPr lang="en-US" u="sng" dirty="0" err="1">
                <a:hlinkClick r:id="rId4"/>
              </a:rPr>
              <a:t>istoriyavpu</a:t>
            </a:r>
            <a:r>
              <a:rPr lang="uk-UA" u="sng" dirty="0">
                <a:hlinkClick r:id="rId4"/>
              </a:rPr>
              <a:t>11.</a:t>
            </a:r>
            <a:r>
              <a:rPr lang="en-US" u="sng" dirty="0" err="1">
                <a:hlinkClick r:id="rId4"/>
              </a:rPr>
              <a:t>blogspot</a:t>
            </a:r>
            <a:r>
              <a:rPr lang="uk-UA" u="sng" dirty="0">
                <a:hlinkClick r:id="rId4"/>
              </a:rPr>
              <a:t>.</a:t>
            </a:r>
            <a:r>
              <a:rPr lang="en-US" u="sng" dirty="0">
                <a:hlinkClick r:id="rId4"/>
              </a:rPr>
              <a:t>com</a:t>
            </a:r>
            <a:r>
              <a:rPr lang="uk-UA" u="sng" dirty="0">
                <a:hlinkClick r:id="rId4"/>
              </a:rPr>
              <a:t>/</a:t>
            </a:r>
            <a:r>
              <a:rPr lang="en-US" u="sng" dirty="0">
                <a:hlinkClick r:id="rId4"/>
              </a:rPr>
              <a:t>p</a:t>
            </a:r>
            <a:r>
              <a:rPr lang="uk-UA" u="sng" dirty="0">
                <a:hlinkClick r:id="rId4"/>
              </a:rPr>
              <a:t>/</a:t>
            </a:r>
            <a:r>
              <a:rPr lang="en-US" u="sng" dirty="0">
                <a:hlinkClick r:id="rId4"/>
              </a:rPr>
              <a:t>blog</a:t>
            </a:r>
            <a:r>
              <a:rPr lang="uk-UA" u="sng" dirty="0">
                <a:hlinkClick r:id="rId4"/>
              </a:rPr>
              <a:t>-</a:t>
            </a:r>
            <a:r>
              <a:rPr lang="en-US" u="sng" dirty="0">
                <a:hlinkClick r:id="rId4"/>
              </a:rPr>
              <a:t>page</a:t>
            </a:r>
            <a:r>
              <a:rPr lang="uk-UA" u="sng" dirty="0">
                <a:hlinkClick r:id="rId4"/>
              </a:rPr>
              <a:t>_13.</a:t>
            </a:r>
            <a:r>
              <a:rPr lang="en-US" u="sng" dirty="0">
                <a:hlinkClick r:id="rId4"/>
              </a:rPr>
              <a:t>html</a:t>
            </a:r>
            <a:r>
              <a:rPr lang="uk-UA" u="sng" dirty="0"/>
              <a:t>);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/>
              <a:t>англійської мови (Бурлака О.В.) Віртуальний кабінет іноземної мови (</a:t>
            </a:r>
            <a:r>
              <a:rPr lang="ru-RU" u="sng" dirty="0" err="1">
                <a:hlinkClick r:id="rId5"/>
              </a:rPr>
              <a:t>https</a:t>
            </a:r>
            <a:r>
              <a:rPr lang="uk-UA" u="sng" dirty="0">
                <a:hlinkClick r:id="rId5"/>
              </a:rPr>
              <a:t>://</a:t>
            </a:r>
            <a:r>
              <a:rPr lang="ru-RU" u="sng" dirty="0" err="1">
                <a:hlinkClick r:id="rId5"/>
              </a:rPr>
              <a:t>burlakaoksana</a:t>
            </a:r>
            <a:r>
              <a:rPr lang="uk-UA" u="sng" dirty="0">
                <a:hlinkClick r:id="rId5"/>
              </a:rPr>
              <a:t>.</a:t>
            </a:r>
            <a:r>
              <a:rPr lang="ru-RU" u="sng" dirty="0" err="1">
                <a:hlinkClick r:id="rId5"/>
              </a:rPr>
              <a:t>blogspot</a:t>
            </a:r>
            <a:r>
              <a:rPr lang="uk-UA" u="sng" dirty="0">
                <a:hlinkClick r:id="rId5"/>
              </a:rPr>
              <a:t>.</a:t>
            </a:r>
            <a:r>
              <a:rPr lang="ru-RU" u="sng" dirty="0" err="1">
                <a:hlinkClick r:id="rId5"/>
              </a:rPr>
              <a:t>com</a:t>
            </a:r>
            <a:r>
              <a:rPr lang="uk-UA" u="sng" dirty="0">
                <a:hlinkClick r:id="rId5"/>
              </a:rPr>
              <a:t>/</a:t>
            </a:r>
            <a:r>
              <a:rPr lang="uk-UA" u="sng" dirty="0"/>
              <a:t>);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/>
              <a:t>спільний блог методичних  комісій природничо-математичного та суспільно-гуманітарного циклів (</a:t>
            </a:r>
            <a:r>
              <a:rPr lang="uk-UA" u="sng" dirty="0">
                <a:hlinkClick r:id="rId6"/>
              </a:rPr>
              <a:t>https://mkvpuba11.blogspot.com/</a:t>
            </a:r>
            <a:r>
              <a:rPr lang="uk-UA" dirty="0"/>
              <a:t>);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/>
              <a:t>методична скарбничка «На допомогу викладачу та майстру виробничого навчання ДНЗ «Сумське ВПУБА» (</a:t>
            </a:r>
            <a:r>
              <a:rPr lang="ru-RU" u="sng" dirty="0" err="1">
                <a:hlinkClick r:id="rId7"/>
              </a:rPr>
              <a:t>https</a:t>
            </a:r>
            <a:r>
              <a:rPr lang="uk-UA" u="sng" dirty="0">
                <a:hlinkClick r:id="rId7"/>
              </a:rPr>
              <a:t>://</a:t>
            </a:r>
            <a:r>
              <a:rPr lang="ru-RU" u="sng" dirty="0" err="1">
                <a:hlinkClick r:id="rId7"/>
              </a:rPr>
              <a:t>vpu</a:t>
            </a:r>
            <a:r>
              <a:rPr lang="uk-UA" u="sng" dirty="0">
                <a:hlinkClick r:id="rId7"/>
              </a:rPr>
              <a:t>11</a:t>
            </a:r>
            <a:r>
              <a:rPr lang="ru-RU" u="sng" dirty="0" err="1">
                <a:hlinkClick r:id="rId7"/>
              </a:rPr>
              <a:t>metodist</a:t>
            </a:r>
            <a:r>
              <a:rPr lang="uk-UA" u="sng" dirty="0">
                <a:hlinkClick r:id="rId7"/>
              </a:rPr>
              <a:t>.</a:t>
            </a:r>
            <a:r>
              <a:rPr lang="ru-RU" u="sng" dirty="0" err="1">
                <a:hlinkClick r:id="rId7"/>
              </a:rPr>
              <a:t>blogspot</a:t>
            </a:r>
            <a:r>
              <a:rPr lang="uk-UA" u="sng" dirty="0">
                <a:hlinkClick r:id="rId7"/>
              </a:rPr>
              <a:t>.</a:t>
            </a:r>
            <a:r>
              <a:rPr lang="ru-RU" u="sng" dirty="0" err="1">
                <a:hlinkClick r:id="rId7"/>
              </a:rPr>
              <a:t>com</a:t>
            </a:r>
            <a:r>
              <a:rPr lang="uk-UA" u="sng" dirty="0">
                <a:hlinkClick r:id="rId7"/>
              </a:rPr>
              <a:t>/</a:t>
            </a:r>
            <a:r>
              <a:rPr lang="uk-UA" u="sng" dirty="0"/>
              <a:t>).</a:t>
            </a:r>
            <a:r>
              <a:rPr lang="uk-UA" dirty="0"/>
              <a:t> Віртуальний методичний кабінет створений як центр підвищення методичної обізнаності педагогічних працівників училища. 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8"/>
          <a:stretch>
            <a:fillRect/>
          </a:stretch>
        </p:blipFill>
        <p:spPr>
          <a:xfrm>
            <a:off x="303648" y="4710166"/>
            <a:ext cx="2688873" cy="185642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0099"/>
                </a:solidFill>
              </a:rPr>
              <a:t>З метою впровадження інформаційно-комунікаційних технологій в освітній процес створено </a:t>
            </a:r>
            <a:r>
              <a:rPr lang="uk-UA" b="1" dirty="0">
                <a:solidFill>
                  <a:srgbClr val="FF0000"/>
                </a:solidFill>
              </a:rPr>
              <a:t>освітні блоги викладачів</a:t>
            </a:r>
            <a:r>
              <a:rPr lang="uk-UA" b="1" dirty="0">
                <a:solidFill>
                  <a:srgbClr val="000099"/>
                </a:solidFill>
              </a:rPr>
              <a:t> як засіб оптимізації самоосвіти педагогічних працівників, як засоби мережевої взаємодії викладачів та учнів: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9"/>
          <a:stretch>
            <a:fillRect/>
          </a:stretch>
        </p:blipFill>
        <p:spPr>
          <a:xfrm>
            <a:off x="6192481" y="4675656"/>
            <a:ext cx="2630339" cy="1890933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10"/>
          <a:stretch>
            <a:fillRect/>
          </a:stretch>
        </p:blipFill>
        <p:spPr>
          <a:xfrm>
            <a:off x="3087322" y="4725144"/>
            <a:ext cx="2970213" cy="18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575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07764" y="764704"/>
            <a:ext cx="8712968" cy="5824002"/>
          </a:xfrm>
          <a:prstGeom prst="roundRect">
            <a:avLst>
              <a:gd name="adj" fmla="val 8470"/>
            </a:avLst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uk-UA" sz="1400" b="1" u="sng" dirty="0" smtClean="0">
                <a:solidFill>
                  <a:srgbClr val="C00000"/>
                </a:solidFill>
              </a:rPr>
              <a:t>Виступи педагогів на </a:t>
            </a:r>
            <a:r>
              <a:rPr lang="uk-UA" sz="1400" b="1" u="sng" dirty="0" err="1" smtClean="0">
                <a:solidFill>
                  <a:srgbClr val="C00000"/>
                </a:solidFill>
              </a:rPr>
              <a:t>вебінарах</a:t>
            </a:r>
            <a:r>
              <a:rPr lang="uk-UA" sz="1400" b="1" u="sng" dirty="0" smtClean="0">
                <a:solidFill>
                  <a:srgbClr val="C00000"/>
                </a:solidFill>
              </a:rPr>
              <a:t> та семінарах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uk-UA" sz="1400" b="1" i="1" dirty="0" smtClean="0">
                <a:solidFill>
                  <a:srgbClr val="000099"/>
                </a:solidFill>
              </a:rPr>
              <a:t>03.12.2020 </a:t>
            </a:r>
            <a:r>
              <a:rPr lang="uk-UA" sz="1400" b="1" i="1" dirty="0">
                <a:solidFill>
                  <a:srgbClr val="000099"/>
                </a:solidFill>
              </a:rPr>
              <a:t>– виступ викладача зарубіжної літератури </a:t>
            </a:r>
            <a:r>
              <a:rPr lang="uk-UA" sz="1400" b="1" i="1" dirty="0" err="1">
                <a:solidFill>
                  <a:srgbClr val="000099"/>
                </a:solidFill>
              </a:rPr>
              <a:t>Майковської</a:t>
            </a:r>
            <a:r>
              <a:rPr lang="uk-UA" sz="1400" b="1" i="1" dirty="0">
                <a:solidFill>
                  <a:srgbClr val="000099"/>
                </a:solidFill>
              </a:rPr>
              <a:t> С.М. на тему «Комп’ютерні технології – потреба часу. </a:t>
            </a:r>
            <a:r>
              <a:rPr lang="uk-UA" sz="1400" b="1" i="1" dirty="0" err="1">
                <a:solidFill>
                  <a:srgbClr val="000099"/>
                </a:solidFill>
              </a:rPr>
              <a:t>Медіадидактика</a:t>
            </a:r>
            <a:r>
              <a:rPr lang="uk-UA" sz="1400" b="1" i="1" dirty="0">
                <a:solidFill>
                  <a:srgbClr val="000099"/>
                </a:solidFill>
              </a:rPr>
              <a:t> на уроках зарубіжної літератури» </a:t>
            </a:r>
            <a:r>
              <a:rPr lang="uk-UA" sz="1400" dirty="0">
                <a:solidFill>
                  <a:srgbClr val="000099"/>
                </a:solidFill>
              </a:rPr>
              <a:t>на онлайн-семінарі для викладачів зарубіжної літератури</a:t>
            </a:r>
            <a:r>
              <a:rPr lang="uk-UA" sz="1400" dirty="0" smtClean="0">
                <a:solidFill>
                  <a:srgbClr val="000099"/>
                </a:solidFill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b="1" i="1" dirty="0" smtClean="0">
                <a:solidFill>
                  <a:srgbClr val="000099"/>
                </a:solidFill>
              </a:rPr>
              <a:t>15.09.2020 </a:t>
            </a:r>
            <a:r>
              <a:rPr lang="uk-UA" sz="1400" b="1" i="1" dirty="0">
                <a:solidFill>
                  <a:srgbClr val="000099"/>
                </a:solidFill>
              </a:rPr>
              <a:t>– виступ-презентація досвіду методиста </a:t>
            </a:r>
            <a:r>
              <a:rPr lang="uk-UA" sz="1400" b="1" i="1" dirty="0" err="1">
                <a:solidFill>
                  <a:srgbClr val="000099"/>
                </a:solidFill>
              </a:rPr>
              <a:t>Гончарової</a:t>
            </a:r>
            <a:r>
              <a:rPr lang="uk-UA" sz="1400" b="1" i="1" dirty="0">
                <a:solidFill>
                  <a:srgbClr val="000099"/>
                </a:solidFill>
              </a:rPr>
              <a:t> Ю.О. на тему ««Віртуальний центр методичної підтримки молодих викладачів» (</a:t>
            </a:r>
            <a:r>
              <a:rPr lang="uk-UA" sz="1400" b="1" i="1" dirty="0">
                <a:solidFill>
                  <a:srgbClr val="000099"/>
                </a:solidFill>
                <a:hlinkClick r:id="rId3"/>
              </a:rPr>
              <a:t>https://vpu11metodist.blogspot.com/</a:t>
            </a:r>
            <a:r>
              <a:rPr lang="uk-UA" sz="1400" b="1" i="1" dirty="0">
                <a:solidFill>
                  <a:srgbClr val="000099"/>
                </a:solidFill>
              </a:rPr>
              <a:t>)» </a:t>
            </a:r>
            <a:r>
              <a:rPr lang="uk-UA" sz="1400" dirty="0">
                <a:solidFill>
                  <a:srgbClr val="000099"/>
                </a:solidFill>
              </a:rPr>
              <a:t>на онлайн семінар-нараді для методистів «Організація роботи методичного кабінету закладу професійної (професійно-технічної) освіти» для учасників творчої лабораторії «Методист</a:t>
            </a:r>
            <a:r>
              <a:rPr lang="uk-UA" sz="1400" dirty="0" smtClean="0">
                <a:solidFill>
                  <a:srgbClr val="000099"/>
                </a:solidFill>
              </a:rPr>
              <a:t>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b="1" i="1" dirty="0" smtClean="0">
                <a:solidFill>
                  <a:srgbClr val="000099"/>
                </a:solidFill>
              </a:rPr>
              <a:t>18.09.2020 </a:t>
            </a:r>
            <a:r>
              <a:rPr lang="uk-UA" sz="1400" b="1" i="1" dirty="0">
                <a:solidFill>
                  <a:srgbClr val="000099"/>
                </a:solidFill>
              </a:rPr>
              <a:t>– виступ викладача іноземної мови Бурлаки О.В. на тему «Віртуальний кабінет викладача іноземної мови» та викладача історії </a:t>
            </a:r>
            <a:r>
              <a:rPr lang="uk-UA" sz="1400" b="1" i="1" dirty="0" err="1">
                <a:solidFill>
                  <a:srgbClr val="000099"/>
                </a:solidFill>
              </a:rPr>
              <a:t>Нижегородцевої</a:t>
            </a:r>
            <a:r>
              <a:rPr lang="uk-UA" sz="1400" b="1" i="1" dirty="0">
                <a:solidFill>
                  <a:srgbClr val="000099"/>
                </a:solidFill>
              </a:rPr>
              <a:t> Т.А. на тему «Упровадження ІКТ на уроках історії в умовах дистанційного навчання» (3 год.) </a:t>
            </a:r>
            <a:r>
              <a:rPr lang="uk-UA" sz="1400" dirty="0">
                <a:solidFill>
                  <a:srgbClr val="000099"/>
                </a:solidFill>
              </a:rPr>
              <a:t>на онлайн-семінарі з теми «Організація освітнього процесу з предметів суспільно-гуманітарних дисциплін у 2020/2021 навчальному році</a:t>
            </a:r>
            <a:r>
              <a:rPr lang="uk-UA" sz="1400" dirty="0" smtClean="0">
                <a:solidFill>
                  <a:srgbClr val="000099"/>
                </a:solidFill>
              </a:rPr>
              <a:t>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b="1" i="1" dirty="0" smtClean="0">
                <a:solidFill>
                  <a:srgbClr val="000099"/>
                </a:solidFill>
              </a:rPr>
              <a:t>08.10.2020 </a:t>
            </a:r>
            <a:r>
              <a:rPr lang="uk-UA" sz="1400" b="1" i="1" dirty="0">
                <a:solidFill>
                  <a:srgbClr val="000099"/>
                </a:solidFill>
              </a:rPr>
              <a:t>– виступ голови МК харчового профілю </a:t>
            </a:r>
            <a:r>
              <a:rPr lang="uk-UA" sz="1400" b="1" i="1" dirty="0" err="1">
                <a:solidFill>
                  <a:srgbClr val="000099"/>
                </a:solidFill>
              </a:rPr>
              <a:t>Маландій</a:t>
            </a:r>
            <a:r>
              <a:rPr lang="uk-UA" sz="1400" b="1" i="1" dirty="0">
                <a:solidFill>
                  <a:srgbClr val="000099"/>
                </a:solidFill>
              </a:rPr>
              <a:t> Є.В. на тему  «Створення освітніх ресурсів - шлях до розвитку професійних компетентностей педагога в закладах професійної (професійно-технічної)  освіти» </a:t>
            </a:r>
            <a:r>
              <a:rPr lang="uk-UA" sz="1400" dirty="0">
                <a:solidFill>
                  <a:srgbClr val="000099"/>
                </a:solidFill>
              </a:rPr>
              <a:t>на онлайн-семінарі для голів методичних (циклових) комісій професійної підготовки «Шляхи удосконалення методичної роботи голів методичної комісії</a:t>
            </a:r>
            <a:r>
              <a:rPr lang="uk-UA" sz="1400" dirty="0" smtClean="0">
                <a:solidFill>
                  <a:srgbClr val="000099"/>
                </a:solidFill>
              </a:rPr>
              <a:t>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b="1" dirty="0" smtClean="0">
                <a:solidFill>
                  <a:srgbClr val="000099"/>
                </a:solidFill>
              </a:rPr>
              <a:t>28.01.2021 – </a:t>
            </a:r>
            <a:r>
              <a:rPr lang="uk-UA" sz="1400" b="1" i="1" dirty="0" smtClean="0">
                <a:solidFill>
                  <a:srgbClr val="000099"/>
                </a:solidFill>
              </a:rPr>
              <a:t>виступ </a:t>
            </a:r>
            <a:r>
              <a:rPr lang="uk-UA" sz="1400" b="1" i="1" dirty="0">
                <a:solidFill>
                  <a:srgbClr val="000099"/>
                </a:solidFill>
              </a:rPr>
              <a:t>голови МК харчового профілю </a:t>
            </a:r>
            <a:r>
              <a:rPr lang="uk-UA" sz="1400" b="1" i="1" dirty="0" err="1">
                <a:solidFill>
                  <a:srgbClr val="000099"/>
                </a:solidFill>
              </a:rPr>
              <a:t>Маландій</a:t>
            </a:r>
            <a:r>
              <a:rPr lang="uk-UA" sz="1400" b="1" i="1" dirty="0">
                <a:solidFill>
                  <a:srgbClr val="000099"/>
                </a:solidFill>
              </a:rPr>
              <a:t> Є.В. </a:t>
            </a:r>
            <a:r>
              <a:rPr lang="uk-UA" sz="1400" b="1" i="1" dirty="0" smtClean="0">
                <a:solidFill>
                  <a:srgbClr val="000099"/>
                </a:solidFill>
              </a:rPr>
              <a:t>на </a:t>
            </a:r>
            <a:r>
              <a:rPr lang="uk-UA" sz="1400" b="1" i="1" dirty="0" err="1" smtClean="0">
                <a:solidFill>
                  <a:srgbClr val="000099"/>
                </a:solidFill>
              </a:rPr>
              <a:t>вебінарі</a:t>
            </a:r>
            <a:r>
              <a:rPr lang="uk-UA" sz="1400" b="1" i="1" dirty="0" smtClean="0">
                <a:solidFill>
                  <a:srgbClr val="000099"/>
                </a:solidFill>
              </a:rPr>
              <a:t> для голів МК «</a:t>
            </a:r>
            <a:r>
              <a:rPr lang="uk-UA" altLang="ru-RU" sz="1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Упровадження </a:t>
            </a:r>
            <a:r>
              <a:rPr lang="uk-UA" altLang="ru-RU" sz="1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ІКТ </a:t>
            </a:r>
            <a:r>
              <a:rPr lang="uk-UA" altLang="ru-RU" sz="1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altLang="ru-RU" sz="1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роботі методичних </a:t>
            </a:r>
            <a:r>
              <a:rPr lang="uk-UA" altLang="ru-RU" sz="1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комісій» з досвіду</a:t>
            </a:r>
            <a:r>
              <a:rPr lang="uk-UA" altLang="ru-RU" sz="1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uk-UA" sz="1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400" b="1" i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</a:t>
            </a:r>
            <a:r>
              <a:rPr lang="ru-RU" altLang="ru-RU" sz="1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altLang="ru-RU" sz="1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веб-ресурсів для </a:t>
            </a:r>
            <a:r>
              <a:rPr lang="ru-RU" altLang="ru-RU" sz="14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проведення</a:t>
            </a:r>
            <a:r>
              <a:rPr lang="ru-RU" altLang="ru-RU" sz="1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i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предметних</a:t>
            </a:r>
            <a:r>
              <a:rPr lang="ru-RU" altLang="ru-RU" sz="1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декад</a:t>
            </a:r>
            <a:r>
              <a:rPr lang="ru-RU" altLang="ru-RU" sz="1400" b="1" i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b="1" i="1" dirty="0" smtClean="0">
                <a:solidFill>
                  <a:srgbClr val="000099"/>
                </a:solidFill>
              </a:rPr>
              <a:t>13.05.2021 – виступ голів МК суспільно-гуманітарного та природничо-математичного </a:t>
            </a:r>
            <a:r>
              <a:rPr lang="uk-UA" sz="1400" b="1" i="1" dirty="0" err="1" smtClean="0">
                <a:solidFill>
                  <a:srgbClr val="000099"/>
                </a:solidFill>
              </a:rPr>
              <a:t>циклівУсікової</a:t>
            </a:r>
            <a:r>
              <a:rPr lang="uk-UA" sz="1400" b="1" i="1" dirty="0" smtClean="0">
                <a:solidFill>
                  <a:srgbClr val="000099"/>
                </a:solidFill>
              </a:rPr>
              <a:t> Л.В. та </a:t>
            </a:r>
            <a:r>
              <a:rPr lang="uk-UA" sz="1400" b="1" i="1" dirty="0" err="1" smtClean="0">
                <a:solidFill>
                  <a:srgbClr val="000099"/>
                </a:solidFill>
              </a:rPr>
              <a:t>Касьяненко</a:t>
            </a:r>
            <a:r>
              <a:rPr lang="uk-UA" sz="1400" b="1" i="1" dirty="0" smtClean="0">
                <a:solidFill>
                  <a:srgbClr val="000099"/>
                </a:solidFill>
              </a:rPr>
              <a:t> О.С</a:t>
            </a:r>
            <a:r>
              <a:rPr lang="uk-UA" sz="1400" dirty="0" smtClean="0">
                <a:solidFill>
                  <a:srgbClr val="000099"/>
                </a:solidFill>
              </a:rPr>
              <a:t>. з презентацією досвіду з теми «ІКТ в поєднанні з сучасними педагогічними технологіями в роботі МК».</a:t>
            </a:r>
            <a:endParaRPr lang="ru-RU" sz="1400" i="1" dirty="0">
              <a:solidFill>
                <a:srgbClr val="000099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4110" y="188640"/>
            <a:ext cx="8764108" cy="576064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sz="28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ІІІ етап. </a:t>
            </a: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Вдосконалення творчого потенціалу педагогів</a:t>
            </a:r>
            <a:endParaRPr lang="uk-UA" altLang="ru-RU" sz="2800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23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74110" y="782067"/>
            <a:ext cx="7157984" cy="5584388"/>
          </a:xfrm>
          <a:prstGeom prst="roundRect">
            <a:avLst>
              <a:gd name="adj" fmla="val 3915"/>
            </a:avLst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4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Публікації</a:t>
            </a:r>
            <a:r>
              <a:rPr lang="ru-RU" altLang="ru-RU" sz="1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ru-RU" altLang="ru-RU" sz="1400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викладачів</a:t>
            </a:r>
            <a:endParaRPr lang="ru-RU" altLang="ru-RU" sz="1400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r>
              <a:rPr lang="uk-UA" sz="14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  <a:p>
            <a:r>
              <a:rPr lang="uk-UA" sz="1400" b="1" i="1" dirty="0" smtClean="0">
                <a:solidFill>
                  <a:srgbClr val="000099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Подано до друку до </a:t>
            </a:r>
            <a:r>
              <a:rPr lang="uk-UA" sz="1400" b="1" i="1" dirty="0" smtClean="0">
                <a:solidFill>
                  <a:srgbClr val="000099"/>
                </a:solidFill>
              </a:rPr>
              <a:t>Інформаційно-методичного </a:t>
            </a:r>
            <a:r>
              <a:rPr lang="uk-UA" sz="1400" b="1" i="1" dirty="0">
                <a:solidFill>
                  <a:srgbClr val="000099"/>
                </a:solidFill>
              </a:rPr>
              <a:t>журналу «Професійна освіта Сумщини»: </a:t>
            </a:r>
            <a:endParaRPr lang="uk-UA" sz="1400" b="1" i="1" dirty="0" smtClean="0">
              <a:solidFill>
                <a:srgbClr val="000099"/>
              </a:solidFill>
            </a:endParaRPr>
          </a:p>
          <a:p>
            <a:r>
              <a:rPr lang="uk-UA" sz="1400" b="1" i="1" dirty="0" smtClean="0">
                <a:solidFill>
                  <a:srgbClr val="000099"/>
                </a:solidFill>
              </a:rPr>
              <a:t>2020</a:t>
            </a:r>
            <a:endParaRPr lang="ru-RU" sz="1400" b="1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rgbClr val="000099"/>
                </a:solidFill>
              </a:rPr>
              <a:t>стаття</a:t>
            </a:r>
            <a:r>
              <a:rPr lang="uk-UA" sz="1400" dirty="0">
                <a:solidFill>
                  <a:srgbClr val="000099"/>
                </a:solidFill>
              </a:rPr>
              <a:t> викладача англійської мови Бурлаки О.В. на тему «Англомовні тексти фахового спрямування як джерело розширення термінологічного словника</a:t>
            </a:r>
            <a:r>
              <a:rPr lang="uk-UA" sz="1400" dirty="0" smtClean="0">
                <a:solidFill>
                  <a:srgbClr val="000099"/>
                </a:solidFill>
              </a:rPr>
              <a:t>»;</a:t>
            </a:r>
            <a:endParaRPr lang="ru-RU" sz="1400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rgbClr val="000099"/>
                </a:solidFill>
              </a:rPr>
              <a:t>стаття</a:t>
            </a:r>
            <a:r>
              <a:rPr lang="uk-UA" sz="1400" dirty="0">
                <a:solidFill>
                  <a:srgbClr val="000099"/>
                </a:solidFill>
              </a:rPr>
              <a:t> викладача всесвітньої історії </a:t>
            </a:r>
            <a:r>
              <a:rPr lang="uk-UA" sz="1400" dirty="0" err="1">
                <a:solidFill>
                  <a:srgbClr val="000099"/>
                </a:solidFill>
              </a:rPr>
              <a:t>Усікової</a:t>
            </a:r>
            <a:r>
              <a:rPr lang="uk-UA" sz="1400" dirty="0">
                <a:solidFill>
                  <a:srgbClr val="000099"/>
                </a:solidFill>
              </a:rPr>
              <a:t> Л.В. на тему «Особливості роботи з історичними джерелами при формуванні   критичного мислення</a:t>
            </a:r>
            <a:r>
              <a:rPr lang="uk-UA" sz="1400" dirty="0" smtClean="0">
                <a:solidFill>
                  <a:srgbClr val="000099"/>
                </a:solidFill>
              </a:rPr>
              <a:t>»;</a:t>
            </a:r>
            <a:endParaRPr lang="ru-RU" sz="1400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rgbClr val="000099"/>
                </a:solidFill>
              </a:rPr>
              <a:t>стаття</a:t>
            </a:r>
            <a:r>
              <a:rPr lang="uk-UA" sz="1400" dirty="0">
                <a:solidFill>
                  <a:srgbClr val="000099"/>
                </a:solidFill>
              </a:rPr>
              <a:t> викладача української мови </a:t>
            </a:r>
            <a:r>
              <a:rPr lang="uk-UA" sz="1400" dirty="0" err="1">
                <a:solidFill>
                  <a:srgbClr val="000099"/>
                </a:solidFill>
              </a:rPr>
              <a:t>Касьяненко</a:t>
            </a:r>
            <a:r>
              <a:rPr lang="uk-UA" sz="1400" dirty="0">
                <a:solidFill>
                  <a:srgbClr val="000099"/>
                </a:solidFill>
              </a:rPr>
              <a:t> Т.О. на тему «Позакласна робота з національно-патріотичного виховання вчителя української мови та літератури</a:t>
            </a:r>
            <a:r>
              <a:rPr lang="uk-UA" sz="1400" dirty="0" smtClean="0">
                <a:solidFill>
                  <a:srgbClr val="000099"/>
                </a:solidFill>
              </a:rPr>
              <a:t>».</a:t>
            </a:r>
          </a:p>
          <a:p>
            <a:pPr lvl="0"/>
            <a:r>
              <a:rPr lang="uk-UA" sz="1400" b="1" dirty="0" smtClean="0">
                <a:solidFill>
                  <a:srgbClr val="000099"/>
                </a:solidFill>
              </a:rPr>
              <a:t>2021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rgbClr val="000099"/>
                </a:solidFill>
              </a:rPr>
              <a:t>стаття</a:t>
            </a:r>
            <a:r>
              <a:rPr lang="uk-UA" sz="1400" dirty="0">
                <a:solidFill>
                  <a:srgbClr val="000099"/>
                </a:solidFill>
              </a:rPr>
              <a:t> </a:t>
            </a:r>
            <a:r>
              <a:rPr lang="uk-UA" sz="1400" dirty="0" smtClean="0">
                <a:solidFill>
                  <a:srgbClr val="000099"/>
                </a:solidFill>
              </a:rPr>
              <a:t>заступника директора з НР </a:t>
            </a:r>
            <a:r>
              <a:rPr lang="uk-UA" sz="1400" dirty="0" err="1" smtClean="0">
                <a:solidFill>
                  <a:srgbClr val="000099"/>
                </a:solidFill>
              </a:rPr>
              <a:t>Гречаніченко</a:t>
            </a:r>
            <a:r>
              <a:rPr lang="uk-UA" sz="1400" dirty="0" smtClean="0">
                <a:solidFill>
                  <a:srgbClr val="000099"/>
                </a:solidFill>
              </a:rPr>
              <a:t> Т.М. та методиста </a:t>
            </a:r>
            <a:r>
              <a:rPr lang="uk-UA" sz="1400" dirty="0" err="1" smtClean="0">
                <a:solidFill>
                  <a:srgbClr val="000099"/>
                </a:solidFill>
              </a:rPr>
              <a:t>Гончарової</a:t>
            </a:r>
            <a:r>
              <a:rPr lang="uk-UA" sz="1400" dirty="0" smtClean="0">
                <a:solidFill>
                  <a:srgbClr val="000099"/>
                </a:solidFill>
              </a:rPr>
              <a:t> Ю.О. на </a:t>
            </a:r>
            <a:r>
              <a:rPr lang="uk-UA" sz="1400" dirty="0">
                <a:solidFill>
                  <a:srgbClr val="000099"/>
                </a:solidFill>
              </a:rPr>
              <a:t>тему </a:t>
            </a:r>
            <a:r>
              <a:rPr lang="uk-UA" sz="1400" dirty="0" smtClean="0">
                <a:solidFill>
                  <a:srgbClr val="000099"/>
                </a:solidFill>
              </a:rPr>
              <a:t>«Система роботи Школи молодого педагога»;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b="1" dirty="0">
                <a:solidFill>
                  <a:srgbClr val="000099"/>
                </a:solidFill>
              </a:rPr>
              <a:t>стаття</a:t>
            </a:r>
            <a:r>
              <a:rPr lang="uk-UA" sz="1400" dirty="0">
                <a:solidFill>
                  <a:srgbClr val="000099"/>
                </a:solidFill>
              </a:rPr>
              <a:t> </a:t>
            </a:r>
            <a:r>
              <a:rPr lang="uk-UA" sz="1400" dirty="0" smtClean="0">
                <a:solidFill>
                  <a:srgbClr val="000099"/>
                </a:solidFill>
              </a:rPr>
              <a:t>методиста </a:t>
            </a:r>
            <a:r>
              <a:rPr lang="uk-UA" sz="1400" dirty="0" err="1" smtClean="0">
                <a:solidFill>
                  <a:srgbClr val="000099"/>
                </a:solidFill>
              </a:rPr>
              <a:t>Гончарової</a:t>
            </a:r>
            <a:r>
              <a:rPr lang="uk-UA" sz="1400" dirty="0" smtClean="0">
                <a:solidFill>
                  <a:srgbClr val="000099"/>
                </a:solidFill>
              </a:rPr>
              <a:t> Ю.О. на </a:t>
            </a:r>
            <a:r>
              <a:rPr lang="uk-UA" sz="1400" dirty="0">
                <a:solidFill>
                  <a:srgbClr val="000099"/>
                </a:solidFill>
              </a:rPr>
              <a:t>тему </a:t>
            </a:r>
            <a:r>
              <a:rPr lang="uk-UA" sz="1400" dirty="0" smtClean="0">
                <a:solidFill>
                  <a:srgbClr val="000099"/>
                </a:solidFill>
              </a:rPr>
              <a:t>«Впровадження особистісно орієнтованих технологій у педагогічний процес ЗП(ПТ)О».</a:t>
            </a:r>
            <a:endParaRPr lang="uk-UA" sz="1400" b="1" i="1" dirty="0" smtClean="0">
              <a:solidFill>
                <a:srgbClr val="000099"/>
              </a:solidFill>
            </a:endParaRPr>
          </a:p>
          <a:p>
            <a:pPr lvl="0" indent="900113"/>
            <a:r>
              <a:rPr lang="uk-UA" sz="1400" b="1" i="1" dirty="0" smtClean="0">
                <a:solidFill>
                  <a:srgbClr val="000099"/>
                </a:solidFill>
              </a:rPr>
              <a:t>Збірка матеріалів</a:t>
            </a:r>
            <a:r>
              <a:rPr lang="uk-UA" sz="1400" dirty="0" smtClean="0">
                <a:solidFill>
                  <a:srgbClr val="000099"/>
                </a:solidFill>
              </a:rPr>
              <a:t> </a:t>
            </a:r>
            <a:r>
              <a:rPr lang="uk-UA" sz="1400" b="1" i="1" dirty="0">
                <a:solidFill>
                  <a:srgbClr val="000099"/>
                </a:solidFill>
              </a:rPr>
              <a:t>І</a:t>
            </a:r>
            <a:r>
              <a:rPr lang="ru-RU" sz="1400" b="1" i="1" dirty="0">
                <a:solidFill>
                  <a:srgbClr val="000099"/>
                </a:solidFill>
              </a:rPr>
              <a:t>V</a:t>
            </a:r>
            <a:r>
              <a:rPr lang="uk-UA" sz="1400" b="1" i="1" dirty="0">
                <a:solidFill>
                  <a:srgbClr val="000099"/>
                </a:solidFill>
              </a:rPr>
              <a:t> </a:t>
            </a:r>
            <a:r>
              <a:rPr lang="uk-UA" sz="1400" b="1" i="1" dirty="0" smtClean="0">
                <a:solidFill>
                  <a:srgbClr val="000099"/>
                </a:solidFill>
              </a:rPr>
              <a:t>Всеукраїнської науково-методичної практичної </a:t>
            </a:r>
            <a:r>
              <a:rPr lang="uk-UA" sz="1400" b="1" i="1" dirty="0">
                <a:solidFill>
                  <a:srgbClr val="000099"/>
                </a:solidFill>
              </a:rPr>
              <a:t>конференції «Особистісно-професійна компетентність педагога: теорія і практика</a:t>
            </a:r>
            <a:r>
              <a:rPr lang="uk-UA" sz="1400" b="1" i="1" dirty="0" smtClean="0">
                <a:solidFill>
                  <a:srgbClr val="000099"/>
                </a:solidFill>
              </a:rPr>
              <a:t>»:</a:t>
            </a:r>
          </a:p>
          <a:p>
            <a:pPr lvl="0"/>
            <a:r>
              <a:rPr lang="uk-UA" sz="1400" b="1" dirty="0">
                <a:solidFill>
                  <a:srgbClr val="000099"/>
                </a:solidFill>
              </a:rPr>
              <a:t>с</a:t>
            </a:r>
            <a:r>
              <a:rPr lang="uk-UA" sz="1400" b="1" dirty="0" smtClean="0">
                <a:solidFill>
                  <a:srgbClr val="000099"/>
                </a:solidFill>
              </a:rPr>
              <a:t>таття</a:t>
            </a:r>
            <a:r>
              <a:rPr lang="uk-UA" sz="1400" b="1" i="1" dirty="0" smtClean="0">
                <a:solidFill>
                  <a:srgbClr val="000099"/>
                </a:solidFill>
              </a:rPr>
              <a:t> </a:t>
            </a:r>
            <a:r>
              <a:rPr lang="uk-UA" sz="1400" dirty="0" smtClean="0">
                <a:solidFill>
                  <a:srgbClr val="000099"/>
                </a:solidFill>
              </a:rPr>
              <a:t>викладача </a:t>
            </a:r>
            <a:r>
              <a:rPr lang="uk-UA" sz="1400" dirty="0">
                <a:solidFill>
                  <a:srgbClr val="000099"/>
                </a:solidFill>
              </a:rPr>
              <a:t>фізики </a:t>
            </a:r>
            <a:r>
              <a:rPr lang="uk-UA" sz="1400" dirty="0" err="1" smtClean="0">
                <a:solidFill>
                  <a:srgbClr val="000099"/>
                </a:solidFill>
              </a:rPr>
              <a:t>Маковоза</a:t>
            </a:r>
            <a:r>
              <a:rPr lang="uk-UA" sz="1400" dirty="0" smtClean="0">
                <a:solidFill>
                  <a:srgbClr val="000099"/>
                </a:solidFill>
              </a:rPr>
              <a:t> </a:t>
            </a:r>
            <a:r>
              <a:rPr lang="uk-UA" sz="1400" dirty="0">
                <a:solidFill>
                  <a:srgbClr val="000099"/>
                </a:solidFill>
              </a:rPr>
              <a:t>О.Ю.  </a:t>
            </a:r>
            <a:r>
              <a:rPr lang="uk-UA" sz="1400" dirty="0" smtClean="0">
                <a:solidFill>
                  <a:srgbClr val="000099"/>
                </a:solidFill>
              </a:rPr>
              <a:t>На тему </a:t>
            </a:r>
            <a:r>
              <a:rPr lang="uk-UA" sz="1400" dirty="0">
                <a:solidFill>
                  <a:srgbClr val="000099"/>
                </a:solidFill>
              </a:rPr>
              <a:t>«Предметна компетентність викладача фізико-математичних дисциплін (фізика, інформатика) в частині врахування індивідуальних особливостей учнів для підвищення ефективності освітнього процесу</a:t>
            </a:r>
            <a:r>
              <a:rPr lang="uk-UA" sz="1400" dirty="0" smtClean="0">
                <a:solidFill>
                  <a:srgbClr val="000099"/>
                </a:solidFill>
              </a:rPr>
              <a:t>».</a:t>
            </a:r>
          </a:p>
          <a:p>
            <a:pPr lvl="0"/>
            <a:endParaRPr lang="uk-UA" sz="1400" dirty="0">
              <a:solidFill>
                <a:srgbClr val="00009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7634" name="Picture 2" descr="D:\пошта\Професійна-освіта-сумщини-№2-2018-изображения\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98" y="1052736"/>
            <a:ext cx="1665123" cy="2232248"/>
          </a:xfrm>
          <a:prstGeom prst="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IMG_20190702_165931"/>
          <p:cNvPicPr>
            <a:picLocks noChangeAspect="1" noChangeArrowheads="1"/>
          </p:cNvPicPr>
          <p:nvPr/>
        </p:nvPicPr>
        <p:blipFill>
          <a:blip r:embed="rId4"/>
          <a:srcRect l="5588" t="3270" r="4262" b="3270"/>
          <a:stretch>
            <a:fillRect/>
          </a:stretch>
        </p:blipFill>
        <p:spPr bwMode="auto">
          <a:xfrm flipV="1">
            <a:off x="7332093" y="3864203"/>
            <a:ext cx="1666973" cy="2302595"/>
          </a:xfrm>
          <a:prstGeom prst="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74110" y="188640"/>
            <a:ext cx="8764108" cy="576064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sz="28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ІІІ етап. </a:t>
            </a: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Вдосконалення творчого потенціалу педагогів</a:t>
            </a:r>
            <a:endParaRPr lang="uk-UA" altLang="ru-RU" sz="2800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7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51275" y="0"/>
            <a:ext cx="5292725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МЕТОДИЧНА РОБОТА</a:t>
            </a:r>
            <a:endParaRPr lang="uk-UA" altLang="ru-RU" sz="3000" b="1" u="sng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83800" y="718388"/>
            <a:ext cx="860796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lvl1pPr marL="265113" indent="-2651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630238" indent="-173038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uk-UA" altLang="ru-RU" sz="2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Декади загальноосвітнього та професійного напрямків</a:t>
            </a:r>
            <a:endParaRPr lang="uk-UA" altLang="ru-RU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8662" y="3573016"/>
            <a:ext cx="2195466" cy="292791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152" y="3789040"/>
            <a:ext cx="3017147" cy="2261727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284544" y="4358184"/>
            <a:ext cx="3063020" cy="2110879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14018" name="Picture 2" descr="D:\пошта\IMG_20191211_1405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2859256" cy="214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19" name="Picture 3" descr="D:\пошта\IMG_20191204_1342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06" y="1268760"/>
            <a:ext cx="2249202" cy="299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020" name="Picture 4" descr="D:\пошта\IMG_20191204_1347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2254523" cy="214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424363"/>
            <a:ext cx="2879725" cy="215900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6077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2988" y="4424363"/>
            <a:ext cx="2879725" cy="215900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607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850" y="2152650"/>
            <a:ext cx="2879725" cy="215900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1188" y="4437063"/>
            <a:ext cx="2881312" cy="2160587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60776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22988" y="2152650"/>
            <a:ext cx="2879725" cy="215900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708400" y="4763"/>
            <a:ext cx="5435600" cy="598487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Загальні відомості</a:t>
            </a:r>
            <a:endParaRPr lang="ru-RU" altLang="ru-RU" sz="36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8">
            <a:lum contrast="6000"/>
          </a:blip>
          <a:srcRect/>
          <a:stretch>
            <a:fillRect/>
          </a:stretch>
        </p:blipFill>
        <p:spPr bwMode="auto">
          <a:xfrm>
            <a:off x="2566988" y="1822450"/>
            <a:ext cx="4154487" cy="281940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74675" y="765175"/>
            <a:ext cx="8208963" cy="112395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2000" b="1">
                <a:solidFill>
                  <a:srgbClr val="000099"/>
                </a:solidFill>
                <a:latin typeface="Verdana" pitchFamily="34" charset="0"/>
              </a:rPr>
              <a:t>ДНЗ «Сумське вище професійне училище будівництва та автотранспорту» розташований </a:t>
            </a:r>
            <a:r>
              <a:rPr lang="en-US" sz="2000" b="1">
                <a:solidFill>
                  <a:srgbClr val="000099"/>
                </a:solidFill>
                <a:latin typeface="Verdana" pitchFamily="34" charset="0"/>
              </a:rPr>
              <a:t/>
            </a:r>
            <a:br>
              <a:rPr lang="en-US" sz="2000" b="1">
                <a:solidFill>
                  <a:srgbClr val="000099"/>
                </a:solidFill>
                <a:latin typeface="Verdana" pitchFamily="34" charset="0"/>
              </a:rPr>
            </a:br>
            <a:r>
              <a:rPr lang="uk-UA" sz="2000" b="1">
                <a:solidFill>
                  <a:srgbClr val="000099"/>
                </a:solidFill>
                <a:latin typeface="Verdana" pitchFamily="34" charset="0"/>
              </a:rPr>
              <a:t>на земельній ділянці загальною площею 3,0392 га </a:t>
            </a:r>
            <a:endParaRPr lang="ru-RU" altLang="ru-RU" sz="1900" b="1">
              <a:solidFill>
                <a:srgbClr val="000099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3" y="666750"/>
            <a:ext cx="8424936" cy="1938992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НАВЧАЛЬНІ ДОСЯГНЕННЯ УЧНІВ У </a:t>
            </a:r>
            <a:r>
              <a:rPr lang="uk-UA" sz="24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2019-2020 </a:t>
            </a:r>
            <a:r>
              <a:rPr lang="uk-UA" sz="2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Н.Р.</a:t>
            </a:r>
            <a:endParaRPr lang="ru-RU" sz="2400" b="1" u="sng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000099"/>
                </a:solidFill>
              </a:rPr>
              <a:t>на творчому рівні – 5 учнів (1,4 %, у минулому році 9 учнів– 2 %)</a:t>
            </a:r>
            <a:endParaRPr lang="ru-RU" sz="1600" b="1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000099"/>
                </a:solidFill>
              </a:rPr>
              <a:t>на достатньому рівні –136 учнів (41%, у минулому році 117 учень – 26%)</a:t>
            </a:r>
            <a:endParaRPr lang="ru-RU" sz="1600" b="1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000099"/>
                </a:solidFill>
              </a:rPr>
              <a:t>на середньому рівні – 167 учнів (39%, у минулому році 180 учнів – 40%)</a:t>
            </a:r>
            <a:endParaRPr lang="ru-RU" sz="1600" b="1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000099"/>
                </a:solidFill>
              </a:rPr>
              <a:t>на початковому рівні – 110 учнів (26%, у минулому році 125учні – 28%). </a:t>
            </a:r>
            <a:endParaRPr lang="ru-RU" sz="1600" b="1" dirty="0">
              <a:solidFill>
                <a:srgbClr val="0000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b="1" dirty="0">
                <a:solidFill>
                  <a:srgbClr val="000099"/>
                </a:solidFill>
              </a:rPr>
              <a:t>Не атестовані з більшості предметів у 2020/2021 </a:t>
            </a:r>
            <a:r>
              <a:rPr lang="uk-UA" sz="1600" b="1" dirty="0" err="1">
                <a:solidFill>
                  <a:srgbClr val="000099"/>
                </a:solidFill>
              </a:rPr>
              <a:t>н.р</a:t>
            </a:r>
            <a:r>
              <a:rPr lang="uk-UA" sz="1600" b="1" dirty="0">
                <a:solidFill>
                  <a:srgbClr val="000099"/>
                </a:solidFill>
              </a:rPr>
              <a:t>. – 5 учнів (1,4%, у минулому році 23 учнів – 5%).    </a:t>
            </a:r>
            <a:endParaRPr lang="ru-RU" sz="1600" b="1" dirty="0">
              <a:solidFill>
                <a:srgbClr val="000099"/>
              </a:solidFill>
            </a:endParaRPr>
          </a:p>
        </p:txBody>
      </p:sp>
      <p:graphicFrame>
        <p:nvGraphicFramePr>
          <p:cNvPr id="195651" name="Object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5131827"/>
              </p:ext>
            </p:extLst>
          </p:nvPr>
        </p:nvGraphicFramePr>
        <p:xfrm>
          <a:off x="553954" y="2793058"/>
          <a:ext cx="8105775" cy="403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29" name="Лист" r:id="rId5" imgW="8782020" imgH="3733890" progId="Excel.Sheet.8">
                  <p:embed/>
                </p:oleObj>
              </mc:Choice>
              <mc:Fallback>
                <p:oleObj name="Лист" r:id="rId5" imgW="8782020" imgH="3733890" progId="Excel.Sheet.8">
                  <p:embed/>
                  <p:pic>
                    <p:nvPicPr>
                      <p:cNvPr id="0" name="Picture 67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954" y="2793058"/>
                        <a:ext cx="8105775" cy="4030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27538" y="3175"/>
            <a:ext cx="4716462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</a:t>
            </a:r>
            <a:endParaRPr lang="ru-RU" altLang="ru-RU" sz="30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646452"/>
              </p:ext>
            </p:extLst>
          </p:nvPr>
        </p:nvGraphicFramePr>
        <p:xfrm>
          <a:off x="827088" y="1871663"/>
          <a:ext cx="4752975" cy="3808027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85552"/>
                <a:gridCol w="1205415"/>
                <a:gridCol w="616252"/>
                <a:gridCol w="796194"/>
                <a:gridCol w="1349562"/>
              </a:tblGrid>
              <a:tr h="548740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групи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7895" marR="67895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Середній бал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7895" marR="67895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1" dirty="0"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7895" marR="67895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групи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7895" marR="67895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Середній бал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7895" marR="67895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214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5,2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81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8,0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214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5,7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81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7,9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6214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14</a:t>
                      </a:r>
                      <a:endParaRPr lang="ru-RU" sz="16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6,3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81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6,6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214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21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81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8,1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214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7,4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214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61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7,2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2143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  <a:endParaRPr lang="ru-RU" sz="16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6,3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62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7,0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214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66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7,8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6214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81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5,5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3810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42988" y="765175"/>
            <a:ext cx="6985000" cy="95408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uk-UA" altLang="ru-RU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Середній бал навчальних досягнень </a:t>
            </a:r>
          </a:p>
          <a:p>
            <a:pPr algn="ctr">
              <a:defRPr/>
            </a:pPr>
            <a:r>
              <a:rPr lang="uk-UA" altLang="ru-RU" sz="28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з усіх видів підготовки</a:t>
            </a:r>
            <a:endParaRPr lang="ru-RU" altLang="ru-RU" sz="11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65800" y="2060575"/>
            <a:ext cx="3168650" cy="3540125"/>
          </a:xfrm>
          <a:prstGeom prst="rect">
            <a:avLst/>
          </a:prstGeom>
          <a:solidFill>
            <a:srgbClr val="FFFFFF"/>
          </a:solidFill>
          <a:ln>
            <a:solidFill>
              <a:srgbClr val="0000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uk-UA" altLang="ru-RU" b="1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Загальний середній бал по училищу становить </a:t>
            </a:r>
          </a:p>
          <a:p>
            <a:pPr algn="ctr" eaLnBrk="0" hangingPunct="0">
              <a:defRPr/>
            </a:pPr>
            <a:r>
              <a:rPr lang="uk-UA" altLang="ru-RU" b="1" u="sng" dirty="0" smtClean="0">
                <a:solidFill>
                  <a:srgbClr val="000099"/>
                </a:solidFill>
                <a:latin typeface="Arial Black" pitchFamily="34" charset="0"/>
                <a:cs typeface="Times New Roman" pitchFamily="18" charset="0"/>
              </a:rPr>
              <a:t>6,6 </a:t>
            </a:r>
            <a:r>
              <a:rPr lang="uk-UA" altLang="ru-RU" b="1" u="sng" dirty="0">
                <a:solidFill>
                  <a:srgbClr val="000099"/>
                </a:solidFill>
                <a:latin typeface="Arial Black" pitchFamily="34" charset="0"/>
                <a:cs typeface="Times New Roman" pitchFamily="18" charset="0"/>
              </a:rPr>
              <a:t>бали</a:t>
            </a:r>
          </a:p>
          <a:p>
            <a:pPr algn="ctr" eaLnBrk="0" hangingPunct="0">
              <a:defRPr/>
            </a:pPr>
            <a:r>
              <a:rPr lang="uk-UA" altLang="ru-RU" sz="2000" b="1" i="1" dirty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( у минулому році – </a:t>
            </a:r>
            <a:r>
              <a:rPr lang="uk-UA" altLang="ru-RU" sz="2000" b="1" i="1" dirty="0" smtClean="0">
                <a:solidFill>
                  <a:srgbClr val="000099"/>
                </a:solidFill>
                <a:latin typeface="Arial Narrow" pitchFamily="34" charset="0"/>
                <a:cs typeface="Arial" charset="0"/>
              </a:rPr>
              <a:t>6,5)</a:t>
            </a:r>
            <a:endParaRPr lang="uk-UA" altLang="ru-RU" sz="2000" b="1" i="1" dirty="0">
              <a:solidFill>
                <a:srgbClr val="000099"/>
              </a:solidFill>
              <a:latin typeface="Arial Narrow" pitchFamily="34" charset="0"/>
              <a:cs typeface="Arial" charset="0"/>
            </a:endParaRPr>
          </a:p>
          <a:p>
            <a:pPr eaLnBrk="0" hangingPunct="0">
              <a:spcBef>
                <a:spcPts val="1200"/>
              </a:spcBef>
              <a:buFont typeface="Arial" charset="0"/>
              <a:buChar char="•"/>
              <a:defRPr/>
            </a:pPr>
            <a:r>
              <a:rPr lang="uk-UA" altLang="ru-RU" sz="20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загальноосвітня підготовка – 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5,1</a:t>
            </a:r>
            <a:endParaRPr lang="uk-UA" altLang="ru-RU" sz="20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0" hangingPunct="0">
              <a:spcBef>
                <a:spcPts val="1200"/>
              </a:spcBef>
              <a:buFont typeface="Arial" charset="0"/>
              <a:buChar char="•"/>
              <a:defRPr/>
            </a:pPr>
            <a:r>
              <a:rPr lang="uk-UA" altLang="ru-RU" sz="20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професійно-теоретична підготовка – 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6,6</a:t>
            </a:r>
            <a:endParaRPr lang="uk-UA" altLang="ru-RU" sz="2000" b="1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0" hangingPunct="0">
              <a:spcBef>
                <a:spcPts val="1200"/>
              </a:spcBef>
              <a:buFont typeface="Arial" charset="0"/>
              <a:buChar char="•"/>
              <a:defRPr/>
            </a:pPr>
            <a:r>
              <a:rPr lang="uk-UA" altLang="ru-RU" sz="20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професійно-практична підготовка – </a:t>
            </a:r>
            <a:r>
              <a:rPr lang="uk-UA" altLang="ru-RU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7,8</a:t>
            </a:r>
            <a:endParaRPr lang="uk-UA" altLang="ru-RU" sz="2000" b="1" i="1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27538" y="3175"/>
            <a:ext cx="4716462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</a:t>
            </a:r>
            <a:endParaRPr lang="ru-RU" altLang="ru-RU" sz="30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913504" y="553792"/>
            <a:ext cx="5615909" cy="85898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24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Організація</a:t>
            </a:r>
            <a:r>
              <a:rPr lang="ru-RU" altLang="ru-RU" sz="24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b="1" u="sng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дистанційного</a:t>
            </a:r>
            <a:r>
              <a:rPr lang="ru-RU" altLang="ru-RU" sz="24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ru-RU" altLang="ru-RU" sz="2400" b="1" u="sng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навчання</a:t>
            </a:r>
            <a:endParaRPr lang="ru-RU" altLang="ru-RU" sz="2400" b="1" u="sng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427538" y="3175"/>
            <a:ext cx="4716462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</a:t>
            </a:r>
            <a:endParaRPr lang="ru-RU" altLang="ru-RU" sz="30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4466" y="1628800"/>
            <a:ext cx="4033143" cy="383181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uk-UA" sz="1400" b="1" u="sng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метою організації навчальної діяльності дистанційно використовувались: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навчального закладу (для надання індивідуальних завдань учням) 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можливості служби </a:t>
            </a:r>
            <a:r>
              <a:rPr lang="uk-UA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вайбер</a:t>
            </a: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(для вирішення організаційних питань) 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електронна пошта (для отримання </a:t>
            </a:r>
            <a:r>
              <a:rPr lang="uk-UA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зворотнього</a:t>
            </a: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зв</a:t>
            </a:r>
            <a:r>
              <a:rPr lang="en-US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язку</a:t>
            </a: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uk-UA" sz="1400" b="1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b="1" u="sng" dirty="0" err="1" smtClean="0">
                <a:solidFill>
                  <a:srgbClr val="000099"/>
                </a:solidFill>
              </a:rPr>
              <a:t>Сервіси</a:t>
            </a:r>
            <a:r>
              <a:rPr lang="ru-RU" sz="1400" b="1" u="sng" dirty="0" smtClean="0">
                <a:solidFill>
                  <a:srgbClr val="000099"/>
                </a:solidFill>
              </a:rPr>
              <a:t> </a:t>
            </a:r>
            <a:r>
              <a:rPr lang="ru-RU" sz="1400" b="1" u="sng" dirty="0">
                <a:solidFill>
                  <a:srgbClr val="000099"/>
                </a:solidFill>
              </a:rPr>
              <a:t>та </a:t>
            </a:r>
            <a:r>
              <a:rPr lang="ru-RU" sz="1400" b="1" u="sng" dirty="0" err="1">
                <a:solidFill>
                  <a:srgbClr val="000099"/>
                </a:solidFill>
              </a:rPr>
              <a:t>послуги</a:t>
            </a:r>
            <a:r>
              <a:rPr lang="ru-RU" sz="1400" b="1" u="sng" dirty="0">
                <a:solidFill>
                  <a:srgbClr val="000099"/>
                </a:solidFill>
              </a:rPr>
              <a:t> </a:t>
            </a:r>
            <a:r>
              <a:rPr lang="ru-RU" sz="1400" b="1" u="sng" dirty="0" err="1" smtClean="0">
                <a:solidFill>
                  <a:srgbClr val="000099"/>
                </a:solidFill>
              </a:rPr>
              <a:t>Google</a:t>
            </a:r>
            <a:r>
              <a:rPr lang="ru-RU" sz="1400" b="1" u="sng" dirty="0" smtClean="0">
                <a:solidFill>
                  <a:srgbClr val="000099"/>
                </a:solidFill>
              </a:rPr>
              <a:t>: </a:t>
            </a:r>
            <a:r>
              <a:rPr lang="pl-PL" sz="1400" b="1" u="sng" dirty="0" smtClean="0">
                <a:solidFill>
                  <a:srgbClr val="000099"/>
                </a:solidFill>
                <a:hlinkClick r:id="rId3"/>
              </a:rPr>
              <a:t>Blogger</a:t>
            </a:r>
            <a:r>
              <a:rPr lang="en-US" sz="1400" b="1" u="sng" dirty="0" smtClean="0">
                <a:solidFill>
                  <a:srgbClr val="000099"/>
                </a:solidFill>
              </a:rPr>
              <a:t>, </a:t>
            </a:r>
            <a:r>
              <a:rPr lang="pl-PL" sz="1400" b="1" u="sng" dirty="0">
                <a:solidFill>
                  <a:srgbClr val="000099"/>
                </a:solidFill>
                <a:hlinkClick r:id="rId4"/>
              </a:rPr>
              <a:t>Google </a:t>
            </a:r>
            <a:r>
              <a:rPr lang="ru-RU" sz="1400" b="1" u="sng" dirty="0" err="1" smtClean="0">
                <a:solidFill>
                  <a:srgbClr val="000099"/>
                </a:solidFill>
                <a:hlinkClick r:id="rId4"/>
              </a:rPr>
              <a:t>Документи</a:t>
            </a:r>
            <a:r>
              <a:rPr lang="en-US" sz="1400" b="1" u="sng" dirty="0" smtClean="0">
                <a:solidFill>
                  <a:srgbClr val="000099"/>
                </a:solidFill>
              </a:rPr>
              <a:t>, </a:t>
            </a:r>
            <a:r>
              <a:rPr lang="pl-PL" sz="1400" b="1" u="sng" dirty="0">
                <a:solidFill>
                  <a:srgbClr val="000099"/>
                </a:solidFill>
                <a:hlinkClick r:id="rId5"/>
              </a:rPr>
              <a:t>Google Drive</a:t>
            </a:r>
            <a:r>
              <a:rPr lang="pl-PL" sz="1400" dirty="0">
                <a:solidFill>
                  <a:srgbClr val="000099"/>
                </a:solidFill>
              </a:rPr>
              <a:t> </a:t>
            </a:r>
            <a:r>
              <a:rPr lang="en-US" sz="1400" dirty="0" smtClean="0">
                <a:solidFill>
                  <a:srgbClr val="000099"/>
                </a:solidFill>
              </a:rPr>
              <a:t>, </a:t>
            </a:r>
            <a:r>
              <a:rPr lang="pl-PL" sz="1400" b="1" u="sng" dirty="0" smtClean="0">
                <a:solidFill>
                  <a:srgbClr val="000099"/>
                </a:solidFill>
                <a:hlinkClick r:id="rId6"/>
              </a:rPr>
              <a:t>Gmail</a:t>
            </a:r>
            <a:r>
              <a:rPr lang="en-US" sz="1400" b="1" u="sng" dirty="0" smtClean="0">
                <a:solidFill>
                  <a:srgbClr val="000099"/>
                </a:solidFill>
              </a:rPr>
              <a:t>, </a:t>
            </a:r>
            <a:r>
              <a:rPr lang="pl-PL" sz="1400" b="1" u="sng" dirty="0" smtClean="0">
                <a:solidFill>
                  <a:srgbClr val="000099"/>
                </a:solidFill>
                <a:hlinkClick r:id="rId7"/>
              </a:rPr>
              <a:t>YouTube</a:t>
            </a:r>
            <a:r>
              <a:rPr lang="en-US" sz="1400" b="1" u="sng" dirty="0">
                <a:solidFill>
                  <a:srgbClr val="000099"/>
                </a:solidFill>
              </a:rPr>
              <a:t> </a:t>
            </a:r>
            <a:r>
              <a:rPr lang="uk-UA" sz="1400" b="1" u="sng" dirty="0" smtClean="0">
                <a:solidFill>
                  <a:srgbClr val="000099"/>
                </a:solidFill>
              </a:rPr>
              <a:t>та ін. </a:t>
            </a: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створення онлайн тестів та завдань, перегляду </a:t>
            </a:r>
            <a:r>
              <a:rPr lang="uk-UA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відеофайлів</a:t>
            </a: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тематики уроків) </a:t>
            </a:r>
          </a:p>
          <a:p>
            <a:pPr marL="285750" indent="-2857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</a:t>
            </a:r>
            <a:r>
              <a:rPr lang="en-US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(для проведення нарад та зв</a:t>
            </a:r>
            <a:r>
              <a:rPr lang="en-US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14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язку</a:t>
            </a:r>
            <a:r>
              <a:rPr lang="uk-UA" sz="14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r="2534" b="7834"/>
          <a:stretch/>
        </p:blipFill>
        <p:spPr bwMode="auto">
          <a:xfrm>
            <a:off x="5148064" y="1441918"/>
            <a:ext cx="3848539" cy="228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49" y="3933056"/>
            <a:ext cx="4222054" cy="263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D:\пошта\175px-YouTube_Logo_2017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37" y="6346733"/>
            <a:ext cx="16668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4" name="Picture 6" descr="D:\пошта\Gmail_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504" y="5722620"/>
            <a:ext cx="13620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5" name="Picture 7" descr="D:\пошта\Blogger.svg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66" y="5805264"/>
            <a:ext cx="964019" cy="95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6" name="Picture 8" descr="D:\пошта\128px-Drive-Enterprise-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09" y="506539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160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16013" y="836613"/>
            <a:ext cx="7200900" cy="1004887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0099"/>
            </a:solidFill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Всеукраїнські та міжнародні конкурси </a:t>
            </a:r>
          </a:p>
          <a:p>
            <a:pPr algn="ctr">
              <a:defRPr/>
            </a:pPr>
            <a:r>
              <a:rPr lang="uk-UA" sz="2400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з загальноосвітніх предметів</a:t>
            </a:r>
            <a:endParaRPr lang="ru-RU" sz="2400" b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226357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05582"/>
              </p:ext>
            </p:extLst>
          </p:nvPr>
        </p:nvGraphicFramePr>
        <p:xfrm>
          <a:off x="254000" y="2198688"/>
          <a:ext cx="8712200" cy="2246949"/>
        </p:xfrm>
        <a:graphic>
          <a:graphicData uri="http://schemas.openxmlformats.org/drawingml/2006/table">
            <a:tbl>
              <a:tblPr/>
              <a:tblGrid>
                <a:gridCol w="3600450"/>
                <a:gridCol w="1008063"/>
                <a:gridCol w="2376487"/>
                <a:gridCol w="1727200"/>
              </a:tblGrid>
              <a:tr h="627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Назва конкурсу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Заявки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Результативність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Викладачі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358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Українознавча гра «Соняшник»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Диплом І ступеня - 11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  <a:defRPr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Диплом І ступеня - 2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Майковська</a:t>
                      </a: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С.М.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358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Всеукраїнська гра з англійської мови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  <a:defRPr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Сертифікат учасника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Бурлака О.В.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358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Всеукраїнський учнівський фізичний конкурс «ЛЕВЕНЯ»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Сертифікат учасника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-2438400" algn="l"/>
                        </a:tabLst>
                      </a:pPr>
                      <a:r>
                        <a:rPr kumimoji="0" lang="uk-UA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Маковоз</a:t>
                      </a: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О.Ю.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26350" name="Picture 2" descr="Картинки по запросу конкурс левен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667" y="3933056"/>
            <a:ext cx="417512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27538" y="3175"/>
            <a:ext cx="4716462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</a:t>
            </a:r>
            <a:endParaRPr lang="ru-RU" altLang="ru-RU" sz="30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2635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6" y="2969420"/>
            <a:ext cx="396875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2" name="Picture 2" descr="8 Травня 2019 - Сайт Кролевецької спеціалізованої школи №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10" y="3417223"/>
            <a:ext cx="474533" cy="2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Гра «Соняшник» - Голов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1" y="4581128"/>
            <a:ext cx="37814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687" name="Picture 7" descr="https://autovpu.sumy.ua/wp-content/uploads/IMG_20210528_1116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581128"/>
            <a:ext cx="35242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37204" y="188640"/>
            <a:ext cx="8195236" cy="792088"/>
          </a:xfrm>
          <a:prstGeom prst="roundRect">
            <a:avLst>
              <a:gd name="adj" fmla="val 8636"/>
            </a:avLst>
          </a:prstGeom>
          <a:ln w="25400" cap="flat" cmpd="sng" algn="ctr">
            <a:solidFill>
              <a:schemeClr val="accent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500" b="1" dirty="0" smtClean="0">
                <a:solidFill>
                  <a:srgbClr val="C00000"/>
                </a:solidFill>
              </a:rPr>
              <a:t>Гуртки та спортивні секції </a:t>
            </a:r>
            <a:r>
              <a:rPr lang="uk-UA" sz="2500" b="1" dirty="0">
                <a:solidFill>
                  <a:srgbClr val="C00000"/>
                </a:solidFill>
              </a:rPr>
              <a:t>у 2020/2021 навчальному році</a:t>
            </a:r>
            <a:endParaRPr lang="ru-RU" sz="25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9" name="Picture 7" descr="Медіаосвіта – Сайт Ірини Олександрівни Черешню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394871"/>
            <a:ext cx="1805955" cy="1354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81404938"/>
              </p:ext>
            </p:extLst>
          </p:nvPr>
        </p:nvGraphicFramePr>
        <p:xfrm>
          <a:off x="1079851" y="1169107"/>
          <a:ext cx="6321857" cy="42484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{72833802-FEF1-4C79-8D5D-14CF1EAF98D9}</a:tableStyleId>
              </a:tblPr>
              <a:tblGrid>
                <a:gridCol w="510288"/>
                <a:gridCol w="2689527"/>
                <a:gridCol w="954707"/>
                <a:gridCol w="2167335"/>
              </a:tblGrid>
              <a:tr h="617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Назва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Курс навчання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Прізвище, ім’я по батькові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</a:tr>
              <a:tr h="333551">
                <a:tc>
                  <a:txBody>
                    <a:bodyPr/>
                    <a:lstStyle/>
                    <a:p>
                      <a:pPr marL="228600" lvl="0" indent="-228600" algn="ctr"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228600" algn="l"/>
                        </a:tabLs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Гурток «Медіакультура»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І-ІІІ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Розторгуєв В.В.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</a:tr>
              <a:tr h="66710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uk-UA" sz="1400" dirty="0" smtClean="0">
                          <a:effectLst/>
                        </a:rPr>
                        <a:t>2.</a:t>
                      </a: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Гурток художньої самодіяльності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І-ІІІ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Коваленко О.О.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</a:tr>
              <a:tr h="5698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uk-UA" sz="1400" dirty="0" smtClean="0">
                          <a:effectLst/>
                        </a:rPr>
                        <a:t>3.</a:t>
                      </a: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</a:rPr>
                        <a:t>Гурток «Лідер»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mtClean="0">
                          <a:effectLst/>
                        </a:rPr>
                        <a:t>І-ІІІ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Коваленко Ю. І.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</a:tr>
              <a:tr h="66710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uk-UA" sz="1400" dirty="0" smtClean="0">
                          <a:effectLst/>
                        </a:rPr>
                        <a:t>4.</a:t>
                      </a: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smtClean="0">
                          <a:effectLst/>
                        </a:rPr>
                        <a:t>Спортивна секція «Футбол. Волейбол»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smtClean="0">
                          <a:effectLst/>
                        </a:rPr>
                        <a:t>І-ІІІ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Денисенко С.І.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</a:tr>
              <a:tr h="6968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uk-UA" sz="1400" dirty="0" smtClean="0">
                          <a:effectLst/>
                        </a:rPr>
                        <a:t>5.</a:t>
                      </a: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Спортивна секція Бокс</a:t>
                      </a:r>
                      <a:r>
                        <a:rPr lang="uk-UA" sz="1400" dirty="0" smtClean="0">
                          <a:effectLst/>
                        </a:rPr>
                        <a:t>»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І-ІІІ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Коломієць А.П.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</a:tr>
              <a:tr h="6968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228600" algn="l"/>
                        </a:tabLst>
                      </a:pPr>
                      <a:r>
                        <a:rPr lang="uk-UA" sz="1400" dirty="0" smtClean="0">
                          <a:effectLst/>
                        </a:rPr>
                        <a:t>6.</a:t>
                      </a: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Спортивна секція «Легка атлетика»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>
                          <a:effectLst/>
                        </a:rPr>
                        <a:t>І-ІІІ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0" dirty="0" err="1">
                          <a:effectLst/>
                        </a:rPr>
                        <a:t>Скачедуб</a:t>
                      </a:r>
                      <a:r>
                        <a:rPr lang="uk-UA" sz="1400" b="0" dirty="0">
                          <a:effectLst/>
                        </a:rPr>
                        <a:t> Н.М.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  <a:cs typeface="Aharoni" panose="02010803020104030203" pitchFamily="2" charset="-79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8196" name="Picture 4" descr="Европейский континентальный форум AIBA пройдет 29 февраля в Италии - Спорт  РИА Новости, 26.01.20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89240"/>
            <a:ext cx="1714309" cy="96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570825"/>
            <a:ext cx="1749588" cy="984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62665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73245" y="626979"/>
            <a:ext cx="8466992" cy="1600438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ctr"/>
            <a:endParaRPr lang="uk-UA" altLang="ru-RU" sz="1000" b="1" dirty="0">
              <a:solidFill>
                <a:srgbClr val="000099"/>
              </a:solidFill>
              <a:latin typeface="Arial Black" pitchFamily="34" charset="0"/>
            </a:endParaRPr>
          </a:p>
          <a:p>
            <a:pPr marL="0" lvl="1" algn="ctr"/>
            <a:r>
              <a:rPr lang="uk-UA" sz="2200" b="1" dirty="0" smtClean="0">
                <a:solidFill>
                  <a:srgbClr val="C00000"/>
                </a:solidFill>
              </a:rPr>
              <a:t>ІІ </a:t>
            </a:r>
            <a:r>
              <a:rPr lang="uk-UA" sz="2200" b="1" dirty="0">
                <a:solidFill>
                  <a:srgbClr val="C00000"/>
                </a:solidFill>
              </a:rPr>
              <a:t>етап ХІ</a:t>
            </a:r>
            <a:r>
              <a:rPr lang="en-US" sz="2200" b="1" dirty="0" smtClean="0">
                <a:solidFill>
                  <a:srgbClr val="C00000"/>
                </a:solidFill>
              </a:rPr>
              <a:t>X</a:t>
            </a:r>
            <a:r>
              <a:rPr lang="uk-UA" sz="2200" b="1" dirty="0" smtClean="0">
                <a:solidFill>
                  <a:srgbClr val="C00000"/>
                </a:solidFill>
              </a:rPr>
              <a:t>-ХХ </a:t>
            </a:r>
            <a:r>
              <a:rPr lang="uk-UA" sz="2200" b="1" dirty="0">
                <a:solidFill>
                  <a:srgbClr val="C00000"/>
                </a:solidFill>
              </a:rPr>
              <a:t>Всеукраїнського конкурсу </a:t>
            </a:r>
            <a:r>
              <a:rPr lang="uk-UA" sz="2200" b="1" dirty="0" smtClean="0">
                <a:solidFill>
                  <a:srgbClr val="C00000"/>
                </a:solidFill>
              </a:rPr>
              <a:t>учнівської </a:t>
            </a:r>
            <a:r>
              <a:rPr lang="uk-UA" sz="2200" b="1" dirty="0">
                <a:solidFill>
                  <a:srgbClr val="C00000"/>
                </a:solidFill>
              </a:rPr>
              <a:t>творчості </a:t>
            </a:r>
            <a:r>
              <a:rPr lang="uk-UA" sz="2200" dirty="0">
                <a:solidFill>
                  <a:srgbClr val="000099"/>
                </a:solidFill>
              </a:rPr>
              <a:t>серед учнів училища на тему «Духовні святині рідного краю</a:t>
            </a:r>
            <a:r>
              <a:rPr lang="uk-UA" sz="2200" dirty="0" smtClean="0">
                <a:solidFill>
                  <a:srgbClr val="000099"/>
                </a:solidFill>
              </a:rPr>
              <a:t>»</a:t>
            </a:r>
            <a:r>
              <a:rPr lang="uk-UA" sz="2200" b="1" dirty="0" smtClean="0">
                <a:solidFill>
                  <a:srgbClr val="000099"/>
                </a:solidFill>
              </a:rPr>
              <a:t>,</a:t>
            </a:r>
            <a:r>
              <a:rPr lang="uk-UA" sz="2200" b="1" dirty="0" smtClean="0">
                <a:solidFill>
                  <a:srgbClr val="C00000"/>
                </a:solidFill>
              </a:rPr>
              <a:t> </a:t>
            </a:r>
            <a:r>
              <a:rPr lang="uk-UA" sz="2200" dirty="0" smtClean="0">
                <a:solidFill>
                  <a:srgbClr val="000099"/>
                </a:solidFill>
              </a:rPr>
              <a:t>що проходив під гаслом «Об’єднаймося ж, брати мої!» </a:t>
            </a:r>
            <a:endParaRPr lang="ru-RU" altLang="ru-RU" sz="2200" b="1" u="sng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95536" y="2227417"/>
            <a:ext cx="3146627" cy="784830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marL="0" lvl="1" algn="ctr"/>
            <a:r>
              <a:rPr lang="uk-UA" altLang="ru-RU" sz="1500" b="1" i="1" dirty="0">
                <a:solidFill>
                  <a:srgbClr val="000099"/>
                </a:solidFill>
              </a:rPr>
              <a:t>Номінація “ЛІТЕРАТУРА”</a:t>
            </a:r>
          </a:p>
          <a:p>
            <a:pPr algn="ctr"/>
            <a:r>
              <a:rPr lang="ru-RU" altLang="ru-RU" sz="1500" b="1" u="sng" dirty="0" smtClean="0">
                <a:solidFill>
                  <a:srgbClr val="C00000"/>
                </a:solidFill>
                <a:latin typeface="Arial Black" pitchFamily="34" charset="0"/>
              </a:rPr>
              <a:t>3</a:t>
            </a:r>
            <a:r>
              <a:rPr lang="uk-UA" altLang="ru-RU" sz="1500" b="1" u="sng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altLang="ru-RU" sz="1500" b="1" u="sng" dirty="0">
                <a:solidFill>
                  <a:srgbClr val="C00000"/>
                </a:solidFill>
                <a:latin typeface="Arial Black" pitchFamily="34" charset="0"/>
              </a:rPr>
              <a:t>місце</a:t>
            </a:r>
            <a:r>
              <a:rPr lang="uk-UA" altLang="ru-RU" sz="1500" b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altLang="ru-RU" sz="1500" b="1" dirty="0" smtClean="0">
                <a:solidFill>
                  <a:srgbClr val="C00000"/>
                </a:solidFill>
                <a:latin typeface="Arial Black" pitchFamily="34" charset="0"/>
              </a:rPr>
              <a:t>(2020)</a:t>
            </a:r>
          </a:p>
          <a:p>
            <a:pPr algn="ctr"/>
            <a:r>
              <a:rPr lang="uk-UA" altLang="ru-RU" sz="1500" b="1" dirty="0" smtClean="0">
                <a:solidFill>
                  <a:srgbClr val="000099"/>
                </a:solidFill>
              </a:rPr>
              <a:t>(Кириленко О – 13 група)</a:t>
            </a:r>
            <a:endParaRPr lang="uk-UA" altLang="ru-RU" sz="1500" b="1" dirty="0">
              <a:solidFill>
                <a:srgbClr val="000099"/>
              </a:solidFill>
            </a:endParaRPr>
          </a:p>
        </p:txBody>
      </p:sp>
      <p:pic>
        <p:nvPicPr>
          <p:cNvPr id="11" name="Рисунок 10" descr="D:\пошта\Кириленко Олександр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47" y="4075331"/>
            <a:ext cx="2103837" cy="241088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42566" y="116632"/>
            <a:ext cx="7363296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25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 у 2020, 2021 </a:t>
            </a:r>
            <a:r>
              <a:rPr lang="ru-RU" altLang="ru-RU" sz="2500" b="1" u="sng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р.р</a:t>
            </a:r>
            <a:r>
              <a:rPr lang="ru-RU" altLang="ru-RU" sz="25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altLang="ru-RU" sz="25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80298" y="3012247"/>
            <a:ext cx="1913582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ru-RU" b="1" u="sng" dirty="0">
                <a:solidFill>
                  <a:srgbClr val="000099"/>
                </a:solidFill>
                <a:latin typeface="Calibri" pitchFamily="34" charset="0"/>
              </a:rPr>
              <a:t>Викладач: </a:t>
            </a:r>
            <a:r>
              <a:rPr lang="uk-UA" altLang="ru-RU" b="1" u="sng" dirty="0" err="1" smtClean="0">
                <a:solidFill>
                  <a:srgbClr val="000099"/>
                </a:solidFill>
                <a:latin typeface="Calibri" pitchFamily="34" charset="0"/>
              </a:rPr>
              <a:t>Касьяненко</a:t>
            </a:r>
            <a:r>
              <a:rPr lang="uk-UA" altLang="ru-RU" b="1" u="sng" dirty="0" smtClean="0">
                <a:solidFill>
                  <a:srgbClr val="000099"/>
                </a:solidFill>
                <a:latin typeface="Calibri" pitchFamily="34" charset="0"/>
              </a:rPr>
              <a:t> Т.О.</a:t>
            </a:r>
            <a:endParaRPr lang="ru-RU" altLang="ru-RU" b="1" u="sng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4" name="Рисунок 13" descr="C:\Users\Rubik\Pictures\троицкий собор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9"/>
          <a:stretch/>
        </p:blipFill>
        <p:spPr bwMode="auto">
          <a:xfrm>
            <a:off x="3977762" y="3223332"/>
            <a:ext cx="2898493" cy="35180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252719" y="2207670"/>
            <a:ext cx="4464495" cy="1015663"/>
          </a:xfrm>
          <a:prstGeom prst="rect">
            <a:avLst/>
          </a:prstGeom>
          <a:solidFill>
            <a:srgbClr val="FFFFFF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softEdge rad="127000"/>
          </a:effectLst>
        </p:spPr>
        <p:txBody>
          <a:bodyPr wrap="square">
            <a:spAutoFit/>
          </a:bodyPr>
          <a:lstStyle/>
          <a:p>
            <a:pPr marL="0" lvl="1" algn="ctr"/>
            <a:r>
              <a:rPr lang="uk-UA" altLang="ru-RU" sz="1500" b="1" i="1" dirty="0">
                <a:solidFill>
                  <a:srgbClr val="000099"/>
                </a:solidFill>
              </a:rPr>
              <a:t>Номінація </a:t>
            </a:r>
            <a:r>
              <a:rPr lang="uk-UA" altLang="ru-RU" sz="1500" b="1" i="1" dirty="0" smtClean="0">
                <a:solidFill>
                  <a:srgbClr val="000099"/>
                </a:solidFill>
              </a:rPr>
              <a:t>“ІСТОРІЯ УКРАЇНИ І ДЕРЖАВОТВОРЕННЯ”</a:t>
            </a:r>
            <a:endParaRPr lang="uk-UA" altLang="ru-RU" sz="1500" b="1" i="1" dirty="0">
              <a:solidFill>
                <a:srgbClr val="000099"/>
              </a:solidFill>
            </a:endParaRPr>
          </a:p>
          <a:p>
            <a:pPr algn="ctr"/>
            <a:r>
              <a:rPr lang="ru-RU" altLang="ru-RU" sz="1500" b="1" u="sng" dirty="0" smtClean="0">
                <a:solidFill>
                  <a:srgbClr val="C00000"/>
                </a:solidFill>
                <a:latin typeface="Arial Black" pitchFamily="34" charset="0"/>
              </a:rPr>
              <a:t>3</a:t>
            </a:r>
            <a:r>
              <a:rPr lang="uk-UA" altLang="ru-RU" sz="1500" b="1" u="sng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altLang="ru-RU" sz="1500" b="1" u="sng" dirty="0">
                <a:solidFill>
                  <a:srgbClr val="C00000"/>
                </a:solidFill>
                <a:latin typeface="Arial Black" pitchFamily="34" charset="0"/>
              </a:rPr>
              <a:t>місце</a:t>
            </a:r>
            <a:r>
              <a:rPr lang="uk-UA" altLang="ru-RU" sz="1500" b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altLang="ru-RU" sz="1500" b="1" dirty="0" smtClean="0">
                <a:solidFill>
                  <a:srgbClr val="C00000"/>
                </a:solidFill>
                <a:latin typeface="Arial Black" pitchFamily="34" charset="0"/>
              </a:rPr>
              <a:t>(2021)</a:t>
            </a:r>
          </a:p>
          <a:p>
            <a:pPr algn="ctr"/>
            <a:r>
              <a:rPr lang="uk-UA" altLang="ru-RU" sz="1500" b="1" dirty="0" smtClean="0">
                <a:solidFill>
                  <a:srgbClr val="000099"/>
                </a:solidFill>
              </a:rPr>
              <a:t>(учні 34 групи)</a:t>
            </a:r>
            <a:endParaRPr lang="uk-UA" altLang="ru-RU" sz="1500" b="1" dirty="0">
              <a:solidFill>
                <a:srgbClr val="000099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484966" y="4075331"/>
            <a:ext cx="2286206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ru-RU" b="1" u="sng" dirty="0">
                <a:solidFill>
                  <a:srgbClr val="000099"/>
                </a:solidFill>
                <a:latin typeface="Calibri" pitchFamily="34" charset="0"/>
              </a:rPr>
              <a:t>Викладач: </a:t>
            </a:r>
            <a:r>
              <a:rPr lang="uk-UA" altLang="ru-RU" b="1" u="sng" dirty="0" smtClean="0">
                <a:solidFill>
                  <a:srgbClr val="000099"/>
                </a:solidFill>
                <a:latin typeface="Calibri" pitchFamily="34" charset="0"/>
              </a:rPr>
              <a:t>Нижегородцева Т.А.</a:t>
            </a:r>
            <a:endParaRPr lang="ru-RU" altLang="ru-RU" b="1" u="sng" dirty="0">
              <a:solidFill>
                <a:srgbClr val="00009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27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642566" y="116632"/>
            <a:ext cx="7363296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25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 у 2020, 2021 </a:t>
            </a:r>
            <a:r>
              <a:rPr lang="ru-RU" altLang="ru-RU" sz="25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р</a:t>
            </a:r>
            <a:r>
              <a:rPr lang="ru-RU" altLang="ru-RU" sz="2500" b="1" u="sng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.р</a:t>
            </a:r>
            <a:r>
              <a:rPr lang="ru-RU" altLang="ru-RU" sz="25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altLang="ru-RU" sz="25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23528" y="701058"/>
            <a:ext cx="5832648" cy="373605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ctr"/>
            <a:r>
              <a:rPr lang="uk-UA" alt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ІІ етап Всеукраїнських учнівських </a:t>
            </a:r>
            <a:r>
              <a:rPr lang="uk-UA" alt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інтернет-олімпіад </a:t>
            </a:r>
            <a:r>
              <a:rPr lang="uk-UA" alt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з навчальних предметів за завданнями у формі </a:t>
            </a:r>
            <a:r>
              <a:rPr lang="uk-UA" alt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ЗНО</a:t>
            </a:r>
            <a:r>
              <a:rPr lang="ru-RU" alt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української мови </a:t>
            </a:r>
            <a:r>
              <a:rPr lang="uk-UA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місце</a:t>
            </a:r>
            <a:r>
              <a:rPr lang="uk-UA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(2020), 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uk-UA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місце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</a:t>
            </a:r>
            <a:r>
              <a:rPr lang="uk-UA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1"/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англійської мови </a:t>
            </a:r>
            <a:r>
              <a:rPr lang="uk-UA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місце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 </a:t>
            </a:r>
            <a:r>
              <a:rPr lang="uk-UA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місце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uk-UA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/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історії України 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місце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</a:p>
          <a:p>
            <a:pPr marL="0" lvl="1"/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математики </a:t>
            </a:r>
            <a:r>
              <a:rPr lang="uk-UA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місце</a:t>
            </a:r>
            <a:r>
              <a:rPr lang="uk-UA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(2020),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uk-UA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місце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(2021) </a:t>
            </a:r>
          </a:p>
          <a:p>
            <a:pPr marL="0" lvl="1"/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фізики </a:t>
            </a:r>
            <a:r>
              <a:rPr lang="uk-UA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місце</a:t>
            </a:r>
            <a:r>
              <a:rPr lang="uk-UA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(2020), 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місце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</a:p>
          <a:p>
            <a:pPr marL="0" lvl="1"/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біології </a:t>
            </a:r>
            <a:r>
              <a:rPr lang="uk-UA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місце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(2020), 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uk-UA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місце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</a:p>
          <a:p>
            <a:pPr marL="0" lvl="1"/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географії</a:t>
            </a:r>
            <a:r>
              <a:rPr lang="uk-UA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місце</a:t>
            </a:r>
            <a:r>
              <a:rPr lang="uk-UA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</a:p>
          <a:p>
            <a:pPr marL="0" lvl="1"/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хімії – 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місце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</a:p>
          <a:p>
            <a:pPr marL="0" lvl="1"/>
            <a:endParaRPr lang="uk-UA" altLang="ru-RU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autovpu.sumy.ua/wp-content/uploads/151176050_2980511552235192_7443493511257803347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64392"/>
            <a:ext cx="4185207" cy="22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4873848" y="3573016"/>
            <a:ext cx="4032448" cy="245170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ctr"/>
            <a:r>
              <a:rPr lang="uk-UA" alt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ІІ етап Всеукраїнських учнівських </a:t>
            </a:r>
            <a:r>
              <a:rPr lang="uk-UA" alt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інтернет-олімпіад </a:t>
            </a:r>
            <a:r>
              <a:rPr lang="uk-UA" alt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з </a:t>
            </a:r>
            <a:r>
              <a:rPr lang="uk-UA" alt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спеціальних предметів</a:t>
            </a:r>
            <a:r>
              <a:rPr lang="ru-RU" alt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/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професією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«Електрогазозварник» </a:t>
            </a:r>
            <a:r>
              <a:rPr lang="uk-UA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місце</a:t>
            </a:r>
            <a:r>
              <a:rPr lang="uk-UA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2020)</a:t>
            </a:r>
            <a:endParaRPr lang="uk-UA" altLang="ru-RU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/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професією «Муляр» </a:t>
            </a:r>
            <a:r>
              <a:rPr lang="uk-UA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місце</a:t>
            </a:r>
            <a:r>
              <a:rPr lang="uk-UA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uk-UA" altLang="ru-RU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D:\пошта\0-02-0a-eec57acd8d4469341506237e7548bb37874601a851a1f557f9103ecd0a9fa2b3_1c42105e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58" y="1124744"/>
            <a:ext cx="2664296" cy="199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0183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ошта\IMG-3df4894bb25e187e7ff0d5a55340cb2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835" y="4149080"/>
            <a:ext cx="1435047" cy="191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423213" y="1501637"/>
            <a:ext cx="3932763" cy="182612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2000" b="1" u="sng" dirty="0">
                <a:solidFill>
                  <a:srgbClr val="000099"/>
                </a:solidFill>
                <a:latin typeface="Arial Narrow" pitchFamily="34" charset="0"/>
              </a:rPr>
              <a:t>ІІ (обласний) етап </a:t>
            </a:r>
            <a:r>
              <a:rPr lang="ru-RU" altLang="ru-RU" sz="2000" b="1" u="sng" dirty="0">
                <a:solidFill>
                  <a:srgbClr val="000099"/>
                </a:solidFill>
                <a:latin typeface="Arial Narrow" pitchFamily="34" charset="0"/>
              </a:rPr>
              <a:t>Х</a:t>
            </a:r>
            <a:r>
              <a:rPr lang="uk-UA" altLang="ru-RU" sz="2000" b="1" u="sng" dirty="0">
                <a:solidFill>
                  <a:srgbClr val="000099"/>
                </a:solidFill>
                <a:latin typeface="Arial Narrow" pitchFamily="34" charset="0"/>
              </a:rPr>
              <a:t>І</a:t>
            </a:r>
            <a:r>
              <a:rPr lang="en-US" altLang="ru-RU" sz="2000" b="1" u="sng" dirty="0">
                <a:solidFill>
                  <a:srgbClr val="000099"/>
                </a:solidFill>
                <a:latin typeface="Arial Narrow" pitchFamily="34" charset="0"/>
              </a:rPr>
              <a:t>X</a:t>
            </a:r>
            <a:r>
              <a:rPr lang="uk-UA" altLang="ru-RU" sz="2000" b="1" u="sng" dirty="0">
                <a:solidFill>
                  <a:srgbClr val="000099"/>
                </a:solidFill>
                <a:latin typeface="Arial Narrow" pitchFamily="34" charset="0"/>
              </a:rPr>
              <a:t> Міжнародного конкурсу з української </a:t>
            </a:r>
            <a:r>
              <a:rPr lang="uk-UA" altLang="ru-RU" sz="2000" b="1" u="sng" dirty="0" smtClean="0">
                <a:solidFill>
                  <a:srgbClr val="000099"/>
                </a:solidFill>
                <a:latin typeface="Arial Narrow" pitchFamily="34" charset="0"/>
              </a:rPr>
              <a:t>мови імені </a:t>
            </a:r>
            <a:r>
              <a:rPr lang="uk-UA" altLang="ru-RU" sz="2000" b="1" u="sng" dirty="0">
                <a:solidFill>
                  <a:srgbClr val="000099"/>
                </a:solidFill>
                <a:latin typeface="Arial Narrow" pitchFamily="34" charset="0"/>
              </a:rPr>
              <a:t>Петра Яцика</a:t>
            </a:r>
          </a:p>
          <a:p>
            <a:pPr algn="ctr">
              <a:lnSpc>
                <a:spcPct val="90000"/>
              </a:lnSpc>
            </a:pPr>
            <a:r>
              <a:rPr lang="uk-UA" altLang="ru-RU" sz="2000" b="1" u="sng" dirty="0">
                <a:solidFill>
                  <a:srgbClr val="C00000"/>
                </a:solidFill>
                <a:latin typeface="Arial Black" pitchFamily="34" charset="0"/>
              </a:rPr>
              <a:t>3 </a:t>
            </a:r>
            <a:r>
              <a:rPr lang="uk-UA" alt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місце (2020),</a:t>
            </a:r>
          </a:p>
          <a:p>
            <a:pPr algn="ctr">
              <a:lnSpc>
                <a:spcPct val="90000"/>
              </a:lnSpc>
            </a:pPr>
            <a:r>
              <a:rPr lang="uk-UA" alt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2 місце (2021)</a:t>
            </a:r>
            <a:endParaRPr lang="uk-UA" alt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34499" name="Rectangle 4"/>
          <p:cNvSpPr>
            <a:spLocks noChangeArrowheads="1"/>
          </p:cNvSpPr>
          <p:nvPr/>
        </p:nvSpPr>
        <p:spPr bwMode="auto">
          <a:xfrm>
            <a:off x="3861923" y="4607260"/>
            <a:ext cx="1913582" cy="64633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ru-RU" b="1" u="sng" dirty="0">
                <a:solidFill>
                  <a:srgbClr val="000099"/>
                </a:solidFill>
                <a:latin typeface="Calibri" pitchFamily="34" charset="0"/>
              </a:rPr>
              <a:t>Викладач: </a:t>
            </a:r>
            <a:r>
              <a:rPr lang="uk-UA" altLang="ru-RU" b="1" u="sng" dirty="0" err="1" smtClean="0">
                <a:solidFill>
                  <a:srgbClr val="000099"/>
                </a:solidFill>
                <a:latin typeface="Calibri" pitchFamily="34" charset="0"/>
              </a:rPr>
              <a:t>Майковська</a:t>
            </a:r>
            <a:r>
              <a:rPr lang="uk-UA" altLang="ru-RU" b="1" u="sng" dirty="0" smtClean="0">
                <a:solidFill>
                  <a:srgbClr val="000099"/>
                </a:solidFill>
                <a:latin typeface="Calibri" pitchFamily="34" charset="0"/>
              </a:rPr>
              <a:t> С.М.</a:t>
            </a:r>
            <a:endParaRPr lang="ru-RU" altLang="ru-RU" b="1" u="sng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234500" name="Rectangle 2"/>
          <p:cNvSpPr>
            <a:spLocks noChangeArrowheads="1"/>
          </p:cNvSpPr>
          <p:nvPr/>
        </p:nvSpPr>
        <p:spPr bwMode="auto">
          <a:xfrm>
            <a:off x="4716016" y="1501636"/>
            <a:ext cx="3829211" cy="1495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zh-CN" sz="2000" b="1" u="sng" dirty="0">
                <a:solidFill>
                  <a:srgbClr val="000099"/>
                </a:solidFill>
                <a:latin typeface="Arial Narrow" pitchFamily="34" charset="0"/>
                <a:cs typeface="宋体"/>
              </a:rPr>
              <a:t>ІІ (обласний) етап </a:t>
            </a:r>
            <a:r>
              <a:rPr lang="en-US" altLang="zh-CN" sz="2000" b="1" u="sng" dirty="0">
                <a:solidFill>
                  <a:srgbClr val="000099"/>
                </a:solidFill>
                <a:latin typeface="Arial Narrow" pitchFamily="34" charset="0"/>
                <a:cs typeface="宋体"/>
              </a:rPr>
              <a:t>I</a:t>
            </a:r>
            <a:r>
              <a:rPr lang="uk-UA" altLang="zh-CN" sz="2000" b="1" u="sng" dirty="0">
                <a:solidFill>
                  <a:srgbClr val="000099"/>
                </a:solidFill>
                <a:latin typeface="Arial Narrow" pitchFamily="34" charset="0"/>
                <a:cs typeface="宋体"/>
              </a:rPr>
              <a:t>Х Міжнародного мовно-літературного конкурсу імені Тараса Шевченка</a:t>
            </a:r>
            <a:endParaRPr lang="uk-UA" altLang="ru-RU" sz="2000" b="1" u="sng" dirty="0">
              <a:solidFill>
                <a:srgbClr val="000099"/>
              </a:solidFill>
              <a:latin typeface="Arial Narrow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sz="2000" b="1" u="sng" dirty="0">
                <a:solidFill>
                  <a:srgbClr val="C00000"/>
                </a:solidFill>
                <a:latin typeface="Arial Black" pitchFamily="34" charset="0"/>
              </a:rPr>
              <a:t>3</a:t>
            </a:r>
            <a:r>
              <a:rPr lang="uk-UA" altLang="ru-RU" sz="2000" b="1" u="sng" dirty="0" smtClean="0">
                <a:solidFill>
                  <a:srgbClr val="C00000"/>
                </a:solidFill>
                <a:latin typeface="Arial Black" pitchFamily="34" charset="0"/>
              </a:rPr>
              <a:t> місце (2020, 2021)</a:t>
            </a:r>
            <a:endParaRPr lang="uk-UA" altLang="ru-RU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388" y="746125"/>
            <a:ext cx="8785225" cy="52228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Міжнародні конкурси з української мови </a:t>
            </a:r>
            <a:endParaRPr lang="ru-RU" altLang="ru-RU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pic>
        <p:nvPicPr>
          <p:cNvPr id="216066" name="Picture 2" descr="F:\Карантин\Блог Усікова, Касьяненко\DSCN2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42801"/>
            <a:ext cx="2271094" cy="12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74400" y="3551350"/>
            <a:ext cx="2808312" cy="172819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000" b="1" u="sng" dirty="0" smtClean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Всеукраїнська </a:t>
            </a:r>
            <a:r>
              <a:rPr lang="uk-UA" sz="2000" b="1" u="sng" dirty="0" err="1" smtClean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інтернет-</a:t>
            </a:r>
            <a:r>
              <a:rPr lang="uk-UA" sz="2000" b="1" u="sng" dirty="0" smtClean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олімпіада «</a:t>
            </a:r>
            <a:r>
              <a:rPr lang="uk-UA" sz="2000" b="1" u="sng" dirty="0" err="1" smtClean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Всеосвіта</a:t>
            </a:r>
            <a:r>
              <a:rPr lang="uk-UA" sz="2000" b="1" u="sng" dirty="0" smtClean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uk-UA" sz="2000" b="1" u="sng" dirty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Весна – 2020» (українська мова</a:t>
            </a:r>
            <a:r>
              <a:rPr lang="uk-UA" sz="2000" b="1" u="sng" dirty="0" smtClean="0">
                <a:solidFill>
                  <a:srgbClr val="00009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uk-UA" sz="2000" b="1" u="sng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 місце </a:t>
            </a:r>
            <a:endParaRPr lang="ru-RU" sz="2000" b="1" u="sng" dirty="0">
              <a:solidFill>
                <a:srgbClr val="C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endParaRPr lang="uk-UA" altLang="ru-RU" sz="2000" b="1" dirty="0">
              <a:latin typeface="Arial Black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642566" y="116632"/>
            <a:ext cx="7363296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25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 у 2019-2020 </a:t>
            </a:r>
            <a:r>
              <a:rPr lang="ru-RU" altLang="ru-RU" sz="2500" b="1" u="sng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н.р</a:t>
            </a:r>
            <a:r>
              <a:rPr lang="ru-RU" altLang="ru-RU" sz="25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altLang="ru-RU" sz="25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D:\пошта\№ ZL5053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396" y="4857549"/>
            <a:ext cx="1348098" cy="191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051031" y="5600811"/>
            <a:ext cx="1913582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ru-RU" b="1" u="sng" dirty="0" smtClean="0">
                <a:solidFill>
                  <a:srgbClr val="000099"/>
                </a:solidFill>
                <a:latin typeface="Calibri" pitchFamily="34" charset="0"/>
              </a:rPr>
              <a:t>Викладачі: </a:t>
            </a:r>
            <a:r>
              <a:rPr lang="uk-UA" altLang="ru-RU" b="1" u="sng" dirty="0" err="1" smtClean="0">
                <a:solidFill>
                  <a:srgbClr val="000099"/>
                </a:solidFill>
                <a:latin typeface="Calibri" pitchFamily="34" charset="0"/>
              </a:rPr>
              <a:t>Касьяненко</a:t>
            </a:r>
            <a:r>
              <a:rPr lang="uk-UA" altLang="ru-RU" b="1" u="sng" dirty="0" smtClean="0">
                <a:solidFill>
                  <a:srgbClr val="000099"/>
                </a:solidFill>
                <a:latin typeface="Calibri" pitchFamily="34" charset="0"/>
              </a:rPr>
              <a:t> Т.О., Бібікова Ю.О.</a:t>
            </a:r>
            <a:endParaRPr lang="ru-RU" altLang="ru-RU" b="1" u="sng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13" name="Picture 2" descr="F:\Карантин\Блог Усікова, Касьяненко\DSCN22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76" y="3142801"/>
            <a:ext cx="1871086" cy="14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53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4518428" y="4136118"/>
            <a:ext cx="3932763" cy="260524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ІІ етап за фахом «Електрогазозварник»</a:t>
            </a:r>
          </a:p>
          <a:p>
            <a:pPr algn="ctr">
              <a:lnSpc>
                <a:spcPct val="90000"/>
              </a:lnSpc>
            </a:pPr>
            <a:r>
              <a:rPr lang="uk-UA" alt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k-UA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місце (2019),</a:t>
            </a:r>
          </a:p>
          <a:p>
            <a:pPr algn="ctr">
              <a:lnSpc>
                <a:spcPct val="90000"/>
              </a:lnSpc>
            </a:pPr>
            <a:r>
              <a:rPr lang="uk-UA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місце (2020)</a:t>
            </a:r>
          </a:p>
          <a:p>
            <a:pPr algn="ctr">
              <a:lnSpc>
                <a:spcPct val="90000"/>
              </a:lnSpc>
            </a:pPr>
            <a:endParaRPr lang="uk-UA" altLang="ru-RU" sz="20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uk-UA" altLang="ru-RU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Фінальний етап конкурсу</a:t>
            </a:r>
          </a:p>
          <a:p>
            <a:pPr algn="ctr">
              <a:lnSpc>
                <a:spcPct val="90000"/>
              </a:lnSpc>
            </a:pPr>
            <a:r>
              <a:rPr lang="uk-UA" alt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місце (2018)</a:t>
            </a:r>
            <a:endParaRPr lang="uk-UA" alt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594" y="3114655"/>
            <a:ext cx="8785225" cy="522288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Конкурси фахової майстерності</a:t>
            </a:r>
            <a:endParaRPr lang="ru-RU" altLang="ru-RU" sz="32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642566" y="116632"/>
            <a:ext cx="7363296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25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</a:t>
            </a:r>
            <a:endParaRPr lang="ru-RU" altLang="ru-RU" sz="25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395536" y="662947"/>
            <a:ext cx="5904656" cy="245170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lvl="1" algn="ctr"/>
            <a:r>
              <a:rPr lang="uk-UA" alt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ІІ етап Всеукраїнських учнівських </a:t>
            </a:r>
            <a:r>
              <a:rPr lang="uk-UA" alt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інтернет-олімпіад </a:t>
            </a:r>
            <a:r>
              <a:rPr lang="uk-UA" alt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з </a:t>
            </a:r>
            <a:r>
              <a:rPr lang="uk-UA" alt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спеціальних предметів</a:t>
            </a:r>
            <a:r>
              <a:rPr lang="ru-RU" alt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/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професією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«Електрогазозварник»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місце </a:t>
            </a:r>
            <a:r>
              <a:rPr lang="uk-UA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2020)</a:t>
            </a:r>
            <a:endParaRPr lang="uk-UA" altLang="ru-RU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/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професією «Муляр» –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місце </a:t>
            </a:r>
            <a:r>
              <a:rPr lang="uk-UA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uk-UA" altLang="ru-RU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D:\пошта\20210409_110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74" y="772677"/>
            <a:ext cx="292465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пошта\20210409_114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122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251520" y="3491509"/>
            <a:ext cx="2082810" cy="41220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Ресторан «Козачок»</a:t>
            </a:r>
            <a:endParaRPr lang="uk-UA" altLang="ru-RU" sz="1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34500" name="Rectangle 2"/>
          <p:cNvSpPr>
            <a:spLocks noChangeArrowheads="1"/>
          </p:cNvSpPr>
          <p:nvPr/>
        </p:nvSpPr>
        <p:spPr bwMode="auto">
          <a:xfrm>
            <a:off x="6372200" y="3294272"/>
            <a:ext cx="2532915" cy="49635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Ресторан «</a:t>
            </a:r>
            <a:r>
              <a:rPr lang="en-US" altLang="ru-RU" sz="1600" b="1" dirty="0" err="1" smtClean="0">
                <a:solidFill>
                  <a:srgbClr val="000099"/>
                </a:solidFill>
                <a:latin typeface="Arial Black" pitchFamily="34" charset="0"/>
              </a:rPr>
              <a:t>Simbiosi</a:t>
            </a: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»</a:t>
            </a:r>
            <a:endParaRPr lang="uk-UA" altLang="ru-RU" sz="1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49275"/>
            <a:ext cx="8895755" cy="954107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Виробнича практика</a:t>
            </a:r>
            <a:r>
              <a:rPr lang="en-US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uk-UA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за професією «Кухар»</a:t>
            </a:r>
            <a:endParaRPr lang="ru-RU" altLang="ru-RU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27538" y="3175"/>
            <a:ext cx="4716462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</a:t>
            </a:r>
            <a:endParaRPr lang="ru-RU" altLang="ru-RU" sz="30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203848" y="1612840"/>
            <a:ext cx="2808312" cy="44148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Кафе «Медуниця»</a:t>
            </a:r>
            <a:endParaRPr lang="uk-UA" altLang="ru-RU" sz="1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483768" y="6237312"/>
            <a:ext cx="3312368" cy="46831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Ресторан «</a:t>
            </a:r>
            <a:r>
              <a:rPr lang="en-US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The Mix</a:t>
            </a: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»</a:t>
            </a:r>
            <a:endParaRPr lang="uk-UA" altLang="ru-RU" sz="1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pic>
        <p:nvPicPr>
          <p:cNvPr id="196610" name="Picture 2" descr="D:\пошта\IMG-3f3dde591d6cebce896172e110ff57a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2" y="4079980"/>
            <a:ext cx="1847325" cy="246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6612" name="Picture 4" descr="D:\пошта\IMG-b43a21da1015dc30712b1ee48101ded5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50792"/>
            <a:ext cx="194421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6613" name="Picture 5" descr="D:\пошта\IMG-ef390b32d7d1ccf3b230615057dfab1f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41" y="2272588"/>
            <a:ext cx="1665575" cy="2220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6611" name="Picture 3" descr="D:\пошта\IMG-0808acaea73d50bd989e23ed8facda4b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97610"/>
            <a:ext cx="1819773" cy="2426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6614" name="Picture 6" descr="D:\пошта\IMG-5d0901d5502f7405252548207dded6ca-V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50057"/>
            <a:ext cx="2636912" cy="1483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6615" name="Picture 7" descr="D:\пошта\IMG-cca6c6b1cccfef728c2312e6270bf136-V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4186"/>
            <a:ext cx="2360173" cy="177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837956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5762965" y="1892300"/>
            <a:ext cx="1636712" cy="1122362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827088" y="1139825"/>
            <a:ext cx="4249737" cy="51117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2400" b="1">
                <a:solidFill>
                  <a:srgbClr val="000099"/>
                </a:solidFill>
                <a:latin typeface="Verdana" pitchFamily="34" charset="0"/>
              </a:rPr>
              <a:t>Ліцензовані професії</a:t>
            </a:r>
            <a:endParaRPr lang="ru-RU" altLang="ru-RU" sz="2000" b="1">
              <a:solidFill>
                <a:srgbClr val="000099"/>
              </a:solidFill>
              <a:latin typeface="Verdana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788738"/>
              </p:ext>
            </p:extLst>
          </p:nvPr>
        </p:nvGraphicFramePr>
        <p:xfrm>
          <a:off x="107950" y="1917700"/>
          <a:ext cx="5440363" cy="4303715"/>
        </p:xfrm>
        <a:graphic>
          <a:graphicData uri="http://schemas.openxmlformats.org/drawingml/2006/table">
            <a:tbl>
              <a:tblPr/>
              <a:tblGrid>
                <a:gridCol w="574675"/>
                <a:gridCol w="3457575"/>
                <a:gridCol w="1408113"/>
              </a:tblGrid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№ з/п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Назва професії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Ліцензований обсяг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Слюсар з ремонту колісних транспортних засобів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Водій автотранспортних засобів  (категорія «С»)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90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Водій автотранспортних засобів (категорія «В»)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4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Електрогазозварник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90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5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Електрозварник ручного зварювання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60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6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Муляр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60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1254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7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Контролер харчової продукції (виробництво молочних продуктів)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Контролер харчової продукції (виробництво м’ясних та рибних продуктів)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Лаборант хіміко-бактеріологічного аналізу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8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Кухар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  <a:tr h="112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9</a:t>
                      </a: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Оператор комп’ютерного набору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3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10.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Оператор комп’ютерної верстки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54670" marR="54670" marT="0" marB="0" anchor="ctr" horzOverflow="overflow">
                    <a:lnL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3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6" descr="IMG_3998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7615237" y="2135982"/>
            <a:ext cx="1133475" cy="1439862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78178" name="Picture 2" descr="DSCN67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4818" y="3212976"/>
            <a:ext cx="1636713" cy="122555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1" name="Picture 2" descr="\\YAROSLAV\Share\Новая папка\Фото, Лаборант\DSC_0094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7602572" y="4175125"/>
            <a:ext cx="1365250" cy="127000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708400" y="4763"/>
            <a:ext cx="5435600" cy="598487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Загальні відомості</a:t>
            </a:r>
            <a:endParaRPr lang="ru-RU" altLang="ru-RU" sz="36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\\Yaroslav\фото ліцею\Допомога від піфареті\IMG_39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2965" y="4754563"/>
            <a:ext cx="1766888" cy="1325562"/>
          </a:xfrm>
          <a:prstGeom prst="rect">
            <a:avLst/>
          </a:prstGeom>
          <a:ln w="5715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6610" name="Picture 2" descr="D:\пошта\87436659_2665840703702280_2021676526822490112_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156" y="740545"/>
            <a:ext cx="1771041" cy="1138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4427538" y="1689177"/>
            <a:ext cx="2808288" cy="463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ТОВ «Градієнт-М»</a:t>
            </a:r>
            <a:endParaRPr lang="uk-UA" altLang="ru-RU" sz="1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34500" name="Rectangle 2"/>
          <p:cNvSpPr>
            <a:spLocks noChangeArrowheads="1"/>
          </p:cNvSpPr>
          <p:nvPr/>
        </p:nvSpPr>
        <p:spPr bwMode="auto">
          <a:xfrm>
            <a:off x="3995936" y="5589240"/>
            <a:ext cx="2046571" cy="49635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ФГ</a:t>
            </a:r>
            <a:r>
              <a:rPr lang="uk-UA" altLang="ru-RU" sz="1600" b="1" dirty="0" smtClean="0">
                <a:latin typeface="Arial Black" pitchFamily="34" charset="0"/>
              </a:rPr>
              <a:t> </a:t>
            </a: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«Свєтлова»</a:t>
            </a:r>
            <a:endParaRPr lang="uk-UA" altLang="ru-RU" sz="1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1" y="589546"/>
            <a:ext cx="8640960" cy="954107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Виробнича практика</a:t>
            </a:r>
            <a:r>
              <a:rPr lang="en-US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uk-UA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за професією «Електрогазозварник»</a:t>
            </a:r>
            <a:endParaRPr lang="ru-RU" altLang="ru-RU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27538" y="3175"/>
            <a:ext cx="4716462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</a:t>
            </a:r>
            <a:endParaRPr lang="ru-RU" altLang="ru-RU" sz="30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91367" y="6329199"/>
            <a:ext cx="2808288" cy="43204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ТОВ «</a:t>
            </a:r>
            <a:r>
              <a:rPr lang="uk-UA" altLang="ru-RU" sz="1600" b="1" dirty="0" err="1" smtClean="0">
                <a:solidFill>
                  <a:srgbClr val="000099"/>
                </a:solidFill>
                <a:latin typeface="Arial Black" pitchFamily="34" charset="0"/>
              </a:rPr>
              <a:t>Райз</a:t>
            </a: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-Північ»</a:t>
            </a:r>
            <a:endParaRPr lang="uk-UA" altLang="ru-RU" sz="1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pic>
        <p:nvPicPr>
          <p:cNvPr id="18" name="Picture 6" descr="D:\пошта\IMG-d3103ae5d3164e1a4c650174bb943a2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54" y="3687829"/>
            <a:ext cx="1452308" cy="2581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Picture 7" descr="D:\пошта\IMG-4d846b89b5c79ec22f72d677d2935e92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1245"/>
            <a:ext cx="2771752" cy="3695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" name="Picture 8" descr="D:\пошта\IMG-45f3d7f99fccc9d0b4ea42f576ac02cc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14" y="2564903"/>
            <a:ext cx="2006320" cy="2675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" name="Picture 9" descr="D:\пошта\IMG-a7352743caebe0e3ff5dd7708ae4e237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4" y="3679353"/>
            <a:ext cx="1457076" cy="2590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7639" name="Picture 7" descr="http://autovpu.sumy.ua/wp-content/uploads/DSCN5832-1024x5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4" y="1679499"/>
            <a:ext cx="3856832" cy="2169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183652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395536" y="2552009"/>
            <a:ext cx="2179849" cy="58895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uk-UA" altLang="ru-RU" sz="1600" b="1" dirty="0" smtClean="0">
                <a:solidFill>
                  <a:srgbClr val="000099"/>
                </a:solidFill>
                <a:latin typeface="Arial Black" pitchFamily="34" charset="0"/>
              </a:rPr>
              <a:t>ТОВ «Сумська паляниця»</a:t>
            </a:r>
            <a:endParaRPr lang="uk-UA" altLang="ru-RU" sz="1600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234500" name="Rectangle 2"/>
          <p:cNvSpPr>
            <a:spLocks noChangeArrowheads="1"/>
          </p:cNvSpPr>
          <p:nvPr/>
        </p:nvSpPr>
        <p:spPr bwMode="auto">
          <a:xfrm>
            <a:off x="6076788" y="5013176"/>
            <a:ext cx="2925832" cy="138788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600" dirty="0" err="1">
                <a:solidFill>
                  <a:srgbClr val="000099"/>
                </a:solidFill>
                <a:latin typeface="Arial Black" panose="020B0A04020102020204" pitchFamily="34" charset="0"/>
              </a:rPr>
              <a:t>Філія</a:t>
            </a:r>
            <a:r>
              <a:rPr lang="ru-RU" sz="1600" dirty="0">
                <a:solidFill>
                  <a:srgbClr val="000099"/>
                </a:solidFill>
                <a:latin typeface="Arial Black" panose="020B0A04020102020204" pitchFamily="34" charset="0"/>
              </a:rPr>
              <a:t> «</a:t>
            </a:r>
            <a:r>
              <a:rPr lang="ru-RU" sz="1600" dirty="0" err="1">
                <a:solidFill>
                  <a:srgbClr val="000099"/>
                </a:solidFill>
                <a:latin typeface="Arial Black" panose="020B0A04020102020204" pitchFamily="34" charset="0"/>
              </a:rPr>
              <a:t>Сумський</a:t>
            </a:r>
            <a:r>
              <a:rPr lang="ru-RU" sz="1600" dirty="0">
                <a:solidFill>
                  <a:srgbClr val="000099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Arial Black" panose="020B0A04020102020204" pitchFamily="34" charset="0"/>
              </a:rPr>
              <a:t>молочний</a:t>
            </a:r>
            <a:r>
              <a:rPr lang="ru-RU" sz="1600" dirty="0">
                <a:solidFill>
                  <a:srgbClr val="000099"/>
                </a:solidFill>
                <a:latin typeface="Arial Black" panose="020B0A04020102020204" pitchFamily="34" charset="0"/>
              </a:rPr>
              <a:t> завод» </a:t>
            </a:r>
            <a:r>
              <a:rPr lang="ru-RU" sz="1600" dirty="0" err="1">
                <a:solidFill>
                  <a:srgbClr val="000099"/>
                </a:solidFill>
                <a:latin typeface="Arial Black" panose="020B0A04020102020204" pitchFamily="34" charset="0"/>
              </a:rPr>
              <a:t>Дочірнє</a:t>
            </a:r>
            <a:r>
              <a:rPr lang="ru-RU" sz="1600" dirty="0">
                <a:solidFill>
                  <a:srgbClr val="000099"/>
                </a:solidFill>
                <a:latin typeface="Arial Black" panose="020B0A04020102020204" pitchFamily="34" charset="0"/>
              </a:rPr>
              <a:t> </a:t>
            </a:r>
            <a:r>
              <a:rPr lang="ru-RU" sz="1600" dirty="0" err="1">
                <a:solidFill>
                  <a:srgbClr val="000099"/>
                </a:solidFill>
                <a:latin typeface="Arial Black" panose="020B0A04020102020204" pitchFamily="34" charset="0"/>
              </a:rPr>
              <a:t>підприємство</a:t>
            </a:r>
            <a:r>
              <a:rPr lang="ru-RU" sz="1600" dirty="0">
                <a:solidFill>
                  <a:srgbClr val="000099"/>
                </a:solidFill>
                <a:latin typeface="Arial Black" panose="020B0A04020102020204" pitchFamily="34" charset="0"/>
              </a:rPr>
              <a:t> «Аромат»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950" y="636330"/>
            <a:ext cx="8895755" cy="1815882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Виробнича практика</a:t>
            </a:r>
            <a:r>
              <a:rPr lang="en-US" alt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uk-UA" alt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за професією «Контролер харчової продукції. Лаборант хіміко-бактеріологічного аналізу»</a:t>
            </a:r>
            <a:endParaRPr lang="ru-RU" altLang="ru-RU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27538" y="3175"/>
            <a:ext cx="4716462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</a:t>
            </a:r>
            <a:endParaRPr lang="ru-RU" altLang="ru-RU" sz="30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8658" name="Picture 2" descr="D:\пошта\IMG-8423c8a904640e4c674a79b09fc6635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291" y="2599824"/>
            <a:ext cx="2859329" cy="2144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8660" name="Picture 4" descr="D:\пошта\IMG-30e249f18841cd4f228701496fdd3ab1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1" y="3573016"/>
            <a:ext cx="2310277" cy="311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8659" name="Picture 3" descr="D:\пошта\IMG-0d7dc4bf22f765b627349a3729d4720a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272" y="3383631"/>
            <a:ext cx="2113640" cy="2850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8661" name="Picture 5" descr="D:\пошта\IMG-f3b9fa1d08247151aeffe7d53424a12f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402823"/>
            <a:ext cx="1740961" cy="3095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76154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827584" y="2348880"/>
            <a:ext cx="3384376" cy="468312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000099"/>
                </a:solidFill>
                <a:latin typeface="Arial Black" panose="020B0A04020102020204" pitchFamily="34" charset="0"/>
              </a:rPr>
              <a:t>ТОВ "</a:t>
            </a:r>
            <a:r>
              <a:rPr lang="ru-RU" sz="1600" b="1" dirty="0" err="1">
                <a:solidFill>
                  <a:srgbClr val="000099"/>
                </a:solidFill>
                <a:latin typeface="Arial Black" panose="020B0A04020102020204" pitchFamily="34" charset="0"/>
              </a:rPr>
              <a:t>Інтерагростандарт</a:t>
            </a:r>
            <a:r>
              <a:rPr lang="ru-RU" sz="1600" b="1" dirty="0">
                <a:solidFill>
                  <a:srgbClr val="000099"/>
                </a:solidFill>
                <a:latin typeface="Arial Black" panose="020B0A04020102020204" pitchFamily="34" charset="0"/>
              </a:rPr>
              <a:t>"</a:t>
            </a:r>
            <a:endParaRPr lang="uk-UA" altLang="ru-RU" sz="1600" b="1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234500" name="Rectangle 2"/>
          <p:cNvSpPr>
            <a:spLocks noChangeArrowheads="1"/>
          </p:cNvSpPr>
          <p:nvPr/>
        </p:nvSpPr>
        <p:spPr bwMode="auto">
          <a:xfrm>
            <a:off x="6156176" y="5565552"/>
            <a:ext cx="2232248" cy="49635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 dirty="0">
                <a:solidFill>
                  <a:srgbClr val="000099"/>
                </a:solidFill>
                <a:latin typeface="Arial Black" panose="020B0A04020102020204" pitchFamily="34" charset="0"/>
              </a:rPr>
              <a:t>СТО "Галактика"</a:t>
            </a:r>
            <a:endParaRPr lang="ru-RU" sz="1600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46125"/>
            <a:ext cx="8895755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Виробнича практика</a:t>
            </a:r>
            <a:r>
              <a:rPr lang="en-US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uk-UA" alt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за професією «Слюсар з ремонту колісних транспортних засобів»</a:t>
            </a:r>
            <a:endParaRPr lang="ru-RU" altLang="ru-RU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427538" y="3175"/>
            <a:ext cx="4716462" cy="54610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30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ДОСЯГНЕННЯ УЧНІВ</a:t>
            </a:r>
            <a:endParaRPr lang="ru-RU" altLang="ru-RU" sz="3000" b="1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9681" name="Picture 1" descr="D:\пошта\image-0-02-04-415ed7c06d72899b10e5ce306b9235e23003330289c17e1b587236c1ebe9085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83279"/>
            <a:ext cx="259228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9683" name="Picture 3" descr="D:\пошта\image-0-02-04-2c39da996371e009668602f09d361cb4bbe1db7de29a12eb8d6e03bbf4283c6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56926"/>
            <a:ext cx="2354526" cy="3139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9686" name="Picture 6" descr="D:\пошта\IMG_20180918_1748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48" y="2583036"/>
            <a:ext cx="384042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42539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444208" y="2132856"/>
            <a:ext cx="2376264" cy="759169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b="1" dirty="0" err="1" smtClean="0">
                <a:solidFill>
                  <a:srgbClr val="000099"/>
                </a:solidFill>
                <a:latin typeface="+mj-lt"/>
              </a:rPr>
              <a:t>Відвідування</a:t>
            </a: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 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b="1" dirty="0" smtClean="0">
                <a:solidFill>
                  <a:srgbClr val="000099"/>
                </a:solidFill>
                <a:latin typeface="+mj-lt"/>
              </a:rPr>
              <a:t>матчу з футболу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713545" y="479293"/>
            <a:ext cx="5832648" cy="573443"/>
          </a:xfrm>
          <a:solidFill>
            <a:schemeClr val="bg1"/>
          </a:solidFill>
          <a:ln>
            <a:noFill/>
          </a:ln>
          <a:effectLst>
            <a:softEdge rad="63500"/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uk-UA" sz="3600" b="1" dirty="0" smtClean="0">
                <a:solidFill>
                  <a:srgbClr val="000099"/>
                </a:solidFill>
              </a:rPr>
              <a:t>Організація дозвілля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771775" y="0"/>
            <a:ext cx="6372225" cy="47625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2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НАВЧАЛЬНО-ВИХОВНА ДІЯЛЬНІСТЬ</a:t>
            </a:r>
            <a:endParaRPr lang="ru-RU" altLang="ru-RU" sz="26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323528" y="4926629"/>
            <a:ext cx="3671887" cy="6937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80000"/>
              </a:lnSpc>
              <a:buNone/>
            </a:pPr>
            <a:r>
              <a:rPr lang="uk-UA" sz="2000" b="1" dirty="0" smtClean="0">
                <a:solidFill>
                  <a:srgbClr val="000099"/>
                </a:solidFill>
              </a:rPr>
              <a:t>Святковий концерт 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r>
              <a:rPr lang="uk-UA" sz="2000" b="1" dirty="0" smtClean="0">
                <a:solidFill>
                  <a:srgbClr val="000099"/>
                </a:solidFill>
              </a:rPr>
              <a:t>до Дня Вчителя</a:t>
            </a:r>
            <a:endParaRPr lang="ru-RU" sz="2000" b="1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5652120" y="4436060"/>
            <a:ext cx="4175125" cy="544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 smtClean="0">
                <a:solidFill>
                  <a:srgbClr val="000099"/>
                </a:solidFill>
              </a:rPr>
              <a:t>Урок </a:t>
            </a:r>
            <a:r>
              <a:rPr lang="ru-RU" sz="2000" b="1" dirty="0" err="1" smtClean="0">
                <a:solidFill>
                  <a:srgbClr val="000099"/>
                </a:solidFill>
              </a:rPr>
              <a:t>доброти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8279" y="475100"/>
            <a:ext cx="8496944" cy="65711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3600" b="1" dirty="0" smtClean="0">
                <a:solidFill>
                  <a:srgbClr val="000099"/>
                </a:solidFill>
              </a:rPr>
              <a:t>Дистанційна робота</a:t>
            </a:r>
            <a:endParaRPr lang="uk-UA" sz="3600" b="1" dirty="0">
              <a:solidFill>
                <a:srgbClr val="000099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771775" y="0"/>
            <a:ext cx="6372225" cy="47625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2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НАВЧАЛЬНО-ВИХОВНА ДІЯЛЬНІСТЬ</a:t>
            </a:r>
            <a:endParaRPr lang="ru-RU" altLang="ru-RU" sz="26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199682" name="Picture 2" descr="D:\ЗВІТИ\2019-2020\Дистанційна робота\Допомога від учнів\0-02-0a-ecfe312e9b8285bedb67ea78e9b0f59a6ef2c053766fe2b038b04639c0cba930_9c114e2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53114" y="1201810"/>
            <a:ext cx="3572291" cy="267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3" name="Picture 3" descr="D:\ЗВІТИ\2019-2020\Дистанційна робота\Допомога від учнів\0-02-0a-2b06e138003badc6d4c03a8703cdfbe24e79312912ff977de8f428d7ee034a7c_9b9f0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364" y="2922171"/>
            <a:ext cx="2679218" cy="357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4" name="Picture 4" descr="D:\ЗВІТИ\2019-2020\Дистанційна робота\Допомога від учнів\0-02-0a-406c881683cd0563654ae13dc8efddcccf774e92fbcd1ab8d63718ec68acb320_a3c384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67944" y="3431645"/>
            <a:ext cx="2151324" cy="286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5" name="Picture 5" descr="D:\ЗВІТИ\2019-2020\Дистанційна робота\Допомога від учнів\0-02-0a-b9ddaad4f90aa0e513e56fa4017bdabffcf661d04abb8c6ecd2743190c7e4d49_b494074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196752"/>
            <a:ext cx="1875453" cy="23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686" name="Picture 6" descr="D:\ЗВІТИ\2019-2020\Дистанційна робота\Допомога від учнів\0-02-0a-ba7513e75c9e60cf8b69931de78993e910cf800c5889134a7818a5099304c081_649711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6" y="1196807"/>
            <a:ext cx="2320644" cy="223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830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2"/>
          <p:cNvSpPr txBox="1">
            <a:spLocks/>
          </p:cNvSpPr>
          <p:nvPr/>
        </p:nvSpPr>
        <p:spPr>
          <a:xfrm>
            <a:off x="5724128" y="6111755"/>
            <a:ext cx="4175125" cy="544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dirty="0" smtClean="0">
                <a:solidFill>
                  <a:srgbClr val="000099"/>
                </a:solidFill>
              </a:rPr>
              <a:t>«</a:t>
            </a:r>
            <a:r>
              <a:rPr lang="ru-RU" sz="2000" b="1" dirty="0" err="1" smtClean="0">
                <a:solidFill>
                  <a:srgbClr val="000099"/>
                </a:solidFill>
              </a:rPr>
              <a:t>Сумую</a:t>
            </a:r>
            <a:r>
              <a:rPr lang="ru-RU" sz="2000" b="1" dirty="0" smtClean="0">
                <a:solidFill>
                  <a:srgbClr val="000099"/>
                </a:solidFill>
              </a:rPr>
              <a:t> за ВПУ»</a:t>
            </a:r>
            <a:endParaRPr lang="ru-RU" sz="2000" b="1" dirty="0">
              <a:solidFill>
                <a:srgbClr val="000099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78279" y="475100"/>
            <a:ext cx="8496944" cy="65711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3600" b="1" dirty="0" smtClean="0">
                <a:solidFill>
                  <a:srgbClr val="000099"/>
                </a:solidFill>
              </a:rPr>
              <a:t>Дистанційна робота</a:t>
            </a:r>
            <a:endParaRPr lang="uk-UA" sz="3600" b="1" dirty="0">
              <a:solidFill>
                <a:srgbClr val="000099"/>
              </a:solidFill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771775" y="0"/>
            <a:ext cx="6372225" cy="476250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2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НАВЧАЛЬНО-ВИХОВНА ДІЯЛЬНІСТЬ</a:t>
            </a:r>
            <a:endParaRPr lang="ru-RU" altLang="ru-RU" sz="26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200709" name="Picture 5" descr="D:\ЗВІТИ\2019-2020\Дистанційна робота\Сумую за ВПУ-11\0-02-05-6bebd15e88bdf9185a62b7850df6860cbb932f231a7585da3ac057ff5e303bbe_6de08c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06" y="1052736"/>
            <a:ext cx="2420804" cy="32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6" name="Picture 2" descr="D:\ЗВІТИ\2019-2020\Дистанційна робота\Сумую за ВПУ-11\0-02-0a-fbe713adc99326dfbbb7e5dd8e7ab05f101d499ee6ec03e88cd5c47b759915dd_e2a5e9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98" y="3651675"/>
            <a:ext cx="1651939" cy="300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0" name="Picture 6" descr="D:\ЗВІТИ\2019-2020\Дистанційна робота\Сумую за ВПУ-11\0-02-05-7515b04ee7597f547119e6cdac1575406636bc6c1e6e0f7d262db136e4301986_897da8f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14" y="1138097"/>
            <a:ext cx="1917753" cy="25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11" name="Picture 7" descr="D:\ЗВІТИ\2019-2020\Дистанційна робота\Сумую за ВПУ-11\0-02-0a-cd274474a1be7ed1030fe4da3b427399fedcabe9bb4b8a3a096478c5f162bb9a_84dc1d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0" y="1181540"/>
            <a:ext cx="2028016" cy="268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8" name="Picture 4" descr="D:\ЗВІТИ\2019-2020\Дистанційна робота\Сумую за ВПУ-11\0-02-05-1d8d865127371fde9dd09b71543bf05c7e2b8118c8c2e91ca69399c332c6478f_16000e0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557" y="3508609"/>
            <a:ext cx="2162258" cy="291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386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Подзаголовок 2"/>
          <p:cNvSpPr txBox="1">
            <a:spLocks/>
          </p:cNvSpPr>
          <p:nvPr/>
        </p:nvSpPr>
        <p:spPr bwMode="auto">
          <a:xfrm>
            <a:off x="4543425" y="4221163"/>
            <a:ext cx="36734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32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251520" y="692696"/>
            <a:ext cx="8391525" cy="3082925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uk-UA" sz="2400" b="1" u="sng" dirty="0" smtClean="0">
                <a:solidFill>
                  <a:srgbClr val="000099"/>
                </a:solidFill>
              </a:rPr>
              <a:t>Виконання ремонтних робіт у гуртожитку: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rgbClr val="000099"/>
                </a:solidFill>
              </a:rPr>
              <a:t>Капітальний ремонт 1 поверху(оздоблення стін, секцій, повна заміна електропроводки)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uk-UA" sz="2400" dirty="0">
                <a:solidFill>
                  <a:srgbClr val="000099"/>
                </a:solidFill>
              </a:rPr>
              <a:t>Капітальний ремонт </a:t>
            </a:r>
            <a:r>
              <a:rPr lang="uk-UA" sz="2400" dirty="0" smtClean="0">
                <a:solidFill>
                  <a:srgbClr val="000099"/>
                </a:solidFill>
              </a:rPr>
              <a:t>санвузлу на 1 поверсі</a:t>
            </a:r>
            <a:endParaRPr lang="uk-UA" sz="2400" dirty="0">
              <a:solidFill>
                <a:srgbClr val="000099"/>
              </a:solidFill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rgbClr val="000099"/>
                </a:solidFill>
              </a:rPr>
              <a:t>Заміна дверей на 1 поверсі, та у секціях 52,44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rgbClr val="000099"/>
                </a:solidFill>
              </a:rPr>
              <a:t>Заміна </a:t>
            </a:r>
            <a:r>
              <a:rPr lang="uk-UA" sz="2400" dirty="0" err="1" smtClean="0">
                <a:solidFill>
                  <a:srgbClr val="000099"/>
                </a:solidFill>
              </a:rPr>
              <a:t>матрасів</a:t>
            </a:r>
            <a:endParaRPr lang="uk-UA" sz="2400" dirty="0" smtClean="0">
              <a:solidFill>
                <a:srgbClr val="000099"/>
              </a:solidFill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rgbClr val="000099"/>
                </a:solidFill>
              </a:rPr>
              <a:t>Заміна вікон на склопакети</a:t>
            </a: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55650" y="0"/>
            <a:ext cx="8388350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2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УКРІПЛЕННЯ НАВЧАЛЬНО-МАТЕРІАЛЬНОЇ БАЗИ</a:t>
            </a:r>
            <a:endParaRPr lang="ru-RU" altLang="ru-RU" sz="26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221186" name="Picture 2" descr="D:\ЗВІТИ\2019-2020\Ремонт в гуртожитку\DSCN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018226"/>
            <a:ext cx="3597995" cy="212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8" name="Picture 4" descr="D:\ЗВІТИ\2019-2020\Ремонт в гуртожитку\DSCN0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18946"/>
            <a:ext cx="3177936" cy="17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189" name="Picture 5" descr="D:\ЗВІТИ\2019-2020\Ремонт в гуртожитку\DSCN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6591"/>
            <a:ext cx="1426421" cy="25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755650" y="0"/>
            <a:ext cx="8388350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ru-RU" altLang="ru-RU" sz="2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УКРІПЛЕННЯ НАВЧАЛЬНО-МАТЕРІАЛЬНОЇ БАЗИ</a:t>
            </a:r>
            <a:endParaRPr lang="ru-RU" altLang="ru-RU" sz="26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273410" name="AutoShape 8"/>
          <p:cNvSpPr>
            <a:spLocks noChangeArrowheads="1"/>
          </p:cNvSpPr>
          <p:nvPr/>
        </p:nvSpPr>
        <p:spPr bwMode="auto">
          <a:xfrm>
            <a:off x="1878013" y="765175"/>
            <a:ext cx="6654427" cy="10795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/>
          <a:lstStyle/>
          <a:p>
            <a:pPr marL="0" lvl="1" algn="ctr">
              <a:buClr>
                <a:srgbClr val="800000"/>
              </a:buClr>
            </a:pPr>
            <a:r>
              <a:rPr lang="uk-UA" altLang="ru-RU" sz="2400" b="1" dirty="0">
                <a:solidFill>
                  <a:srgbClr val="000099"/>
                </a:solidFill>
                <a:latin typeface="Verdana" pitchFamily="34" charset="0"/>
              </a:rPr>
              <a:t>Навчальні </a:t>
            </a:r>
            <a:r>
              <a:rPr lang="uk-UA" altLang="ru-RU" sz="2400" b="1" dirty="0" smtClean="0">
                <a:solidFill>
                  <a:srgbClr val="000099"/>
                </a:solidFill>
                <a:latin typeface="Verdana" pitchFamily="34" charset="0"/>
              </a:rPr>
              <a:t>кабінети, лабораторії та майстерні</a:t>
            </a:r>
            <a:endParaRPr lang="ru-RU" altLang="ru-RU" sz="2400" b="1" dirty="0">
              <a:solidFill>
                <a:srgbClr val="000099"/>
              </a:solidFill>
              <a:latin typeface="Verdana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188" y="1844675"/>
            <a:ext cx="2835275" cy="1477963"/>
          </a:xfrm>
          <a:prstGeom prst="rect">
            <a:avLst/>
          </a:prstGeom>
          <a:solidFill>
            <a:srgbClr val="FFFFFF"/>
          </a:solidFill>
          <a:ln>
            <a:solidFill>
              <a:srgbClr val="800000"/>
            </a:solidFill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uk-UA" alt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Ремонтні роботи:</a:t>
            </a:r>
            <a:endParaRPr lang="ru-RU" alt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alt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фарбування 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alt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меблів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alt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вікон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uk-UA" altLang="ru-RU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оновлення стендів</a:t>
            </a: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716338"/>
            <a:ext cx="4614862" cy="2811462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97636" name="Picture 4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5713413" y="3933825"/>
            <a:ext cx="2387600" cy="2643188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6507163" y="2205038"/>
            <a:ext cx="2384425" cy="1876425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733850"/>
            <a:ext cx="4614862" cy="2811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5775" y="2051529"/>
            <a:ext cx="1741488" cy="3095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5713413" y="3951337"/>
            <a:ext cx="2387600" cy="2643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6507163" y="2222550"/>
            <a:ext cx="2384425" cy="187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03363" y="0"/>
            <a:ext cx="7640637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ru-RU" altLang="ru-RU" sz="2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ІНФОРМАТИЗАЦІЯ НАВЧАЛЬНОГО ЗАКЛАДУ</a:t>
            </a:r>
            <a:endParaRPr lang="ru-RU" altLang="ru-RU" sz="26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37169" y="1844824"/>
            <a:ext cx="6667079" cy="47417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/>
          <a:lstStyle>
            <a:lvl1pPr marL="358775" indent="-35877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875" indent="-298450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96975" indent="-239713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76400" indent="-239713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154238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uk-UA" sz="1800" dirty="0">
                <a:solidFill>
                  <a:srgbClr val="000099"/>
                </a:solidFill>
              </a:rPr>
              <a:t>в </a:t>
            </a:r>
            <a:r>
              <a:rPr lang="uk-UA" sz="1600" dirty="0">
                <a:solidFill>
                  <a:srgbClr val="000099"/>
                </a:solidFill>
              </a:rPr>
              <a:t>кабінет спецтехнології №31 придбано: цифровий мікроскоп та підручники («Мікробіологія молока та молочних продуктів з основами ветеринарно- санітарної експертизи», «Мікробіологія молока та молочних продуктів, практикум» -2 шт., «Методи контролю продукції тваринництва та рослинних жирів»). Проведено заміну світильників (8 шт.), кабінет поповнено зразками пакувального матеріалу та тари; придбано веб-камеру;</a:t>
            </a:r>
            <a:endParaRPr lang="ru-RU" sz="1600" dirty="0">
              <a:solidFill>
                <a:srgbClr val="000099"/>
              </a:solidFill>
            </a:endParaRPr>
          </a:p>
          <a:p>
            <a:pPr lvl="0" algn="just"/>
            <a:r>
              <a:rPr lang="uk-UA" sz="1600" dirty="0">
                <a:solidFill>
                  <a:srgbClr val="000099"/>
                </a:solidFill>
              </a:rPr>
              <a:t>в кабінеті №25 з обладнання і технології зварювальних робіт оновлено стенди 4(шт.); придбано системний блок, обігрівач, поповнено кабінет натуральними зразками: різак, пальник, ацетиленовий редуктор;</a:t>
            </a:r>
            <a:endParaRPr lang="ru-RU" sz="1600" dirty="0">
              <a:solidFill>
                <a:srgbClr val="000099"/>
              </a:solidFill>
            </a:endParaRPr>
          </a:p>
          <a:p>
            <a:pPr lvl="0" algn="just"/>
            <a:r>
              <a:rPr lang="uk-UA" sz="1600" dirty="0">
                <a:solidFill>
                  <a:srgbClr val="000099"/>
                </a:solidFill>
              </a:rPr>
              <a:t>в кабінет спецтехнології №15 придбано системний блок до комп’ютера, веб-камеру, доповнено перелік натуральних зразків і об’єктів вивчення елементами електричної та гальмівної систем імпортних легкових автомобілів </a:t>
            </a:r>
            <a:r>
              <a:rPr lang="uk-UA" sz="1600" dirty="0" err="1">
                <a:solidFill>
                  <a:srgbClr val="000099"/>
                </a:solidFill>
              </a:rPr>
              <a:t>Citroen</a:t>
            </a:r>
            <a:r>
              <a:rPr lang="uk-UA" sz="1600" dirty="0">
                <a:solidFill>
                  <a:srgbClr val="000099"/>
                </a:solidFill>
              </a:rPr>
              <a:t>; поповнено обладнання кабінету </a:t>
            </a:r>
            <a:r>
              <a:rPr lang="uk-UA" sz="1600" dirty="0" err="1">
                <a:solidFill>
                  <a:srgbClr val="000099"/>
                </a:solidFill>
              </a:rPr>
              <a:t>піскоструєм</a:t>
            </a:r>
            <a:r>
              <a:rPr lang="uk-UA" sz="1600" dirty="0">
                <a:solidFill>
                  <a:srgbClr val="000099"/>
                </a:solidFill>
              </a:rPr>
              <a:t>, інструменти кабінету - знімачем підшипників внутрішнім; вимірювальним інструментом </a:t>
            </a:r>
            <a:r>
              <a:rPr lang="uk-UA" sz="1600" dirty="0" err="1">
                <a:solidFill>
                  <a:srgbClr val="000099"/>
                </a:solidFill>
              </a:rPr>
              <a:t>ореометром</a:t>
            </a:r>
            <a:r>
              <a:rPr lang="uk-UA" sz="1600" dirty="0" smtClean="0">
                <a:solidFill>
                  <a:srgbClr val="000099"/>
                </a:solidFill>
              </a:rPr>
              <a:t>;</a:t>
            </a:r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6804248" y="2492896"/>
            <a:ext cx="2144624" cy="1508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5" descr="D:\пошта\DSCN0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89" y="4509120"/>
            <a:ext cx="2229311" cy="12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30627" y="645163"/>
            <a:ext cx="8208912" cy="936104"/>
          </a:xfrm>
          <a:prstGeom prst="round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Протягом 2020/2021 навчального року поліпшено матеріально-технічну базу та комплексно-методичне забезпечення предметів теоретичної </a:t>
            </a:r>
            <a:r>
              <a:rPr lang="uk-UA" b="1" dirty="0" smtClean="0">
                <a:solidFill>
                  <a:srgbClr val="C00000"/>
                </a:solidFill>
              </a:rPr>
              <a:t>підготовки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03363" y="0"/>
            <a:ext cx="7640637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ru-RU" altLang="ru-RU" sz="2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ІНФОРМАТИЗАЦІЯ НАВЧАЛЬНОГО ЗАКЛАДУ</a:t>
            </a:r>
            <a:endParaRPr lang="ru-RU" altLang="ru-RU" sz="26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37169" y="1844824"/>
            <a:ext cx="6667079" cy="474172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/>
          <a:lstStyle>
            <a:lvl1pPr marL="358775" indent="-35877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875" indent="-298450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96975" indent="-239713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76400" indent="-239713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154238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1600" dirty="0">
                <a:solidFill>
                  <a:srgbClr val="000099"/>
                </a:solidFill>
              </a:rPr>
              <a:t>у кабінет охорони праці №27 придбано електронний диск «Організація роботи з охорони праці в закладах професійної (професійно – технічної освіти»; створено базу нормативно – правових документів з охорони праці та безпеки життєдіяльності; замінено системний блок;</a:t>
            </a:r>
            <a:endParaRPr lang="ru-RU" sz="1600" dirty="0">
              <a:solidFill>
                <a:srgbClr val="000099"/>
              </a:solidFill>
            </a:endParaRPr>
          </a:p>
          <a:p>
            <a:pPr lvl="0"/>
            <a:r>
              <a:rPr lang="uk-UA" sz="1600" dirty="0">
                <a:solidFill>
                  <a:srgbClr val="000099"/>
                </a:solidFill>
              </a:rPr>
              <a:t>у кабінеті будови та експлуатації автомобіля №13 оновлено: комплекти натуральних зразків з будови вузлів, агрегатів і систем вантажних автомобілів за темою: «Інше обладнання»; навчально-методичні комплекти «На допомогу учню» наочністю за темами : «Органи управління вантажним автомобілем»; «Рульове керування. Його види та особливості будови»; кабінет доукомплектовано макетом з теми «Технічне обслуговування кузова і додаткового обладнання автомобілів</a:t>
            </a:r>
            <a:r>
              <a:rPr lang="uk-UA" sz="1600" dirty="0" smtClean="0">
                <a:solidFill>
                  <a:srgbClr val="000099"/>
                </a:solidFill>
              </a:rPr>
              <a:t>»;</a:t>
            </a:r>
            <a:endParaRPr lang="ru-RU" sz="1600" dirty="0">
              <a:solidFill>
                <a:srgbClr val="000099"/>
              </a:solidFill>
            </a:endParaRPr>
          </a:p>
          <a:p>
            <a:r>
              <a:rPr lang="uk-UA" sz="1600" dirty="0">
                <a:solidFill>
                  <a:srgbClr val="000099"/>
                </a:solidFill>
              </a:rPr>
              <a:t>в кабінет математики №46 придбано веб – камеру, принтер, комплексне видання до підготовки до ЗНО – 2021 з математики; </a:t>
            </a:r>
            <a:endParaRPr lang="ru-RU" sz="1600" dirty="0">
              <a:solidFill>
                <a:srgbClr val="000099"/>
              </a:solidFill>
            </a:endParaRPr>
          </a:p>
          <a:p>
            <a:pPr lvl="0"/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30627" y="645163"/>
            <a:ext cx="8208912" cy="936104"/>
          </a:xfrm>
          <a:prstGeom prst="round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Протягом 2020/2021 навчального року поліпшено матеріально-технічну базу та комплексно-методичне забезпечення предметів теоретичної </a:t>
            </a:r>
            <a:r>
              <a:rPr lang="uk-UA" b="1" dirty="0" smtClean="0">
                <a:solidFill>
                  <a:srgbClr val="C00000"/>
                </a:solidFill>
              </a:rPr>
              <a:t>підготовки</a:t>
            </a:r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200706" name="Picture 2" descr="Веб-камера Asus Webcam C3 (90YH0340-B2UA00) – купить в Киеве | цена и  отзывы в MOY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66595"/>
            <a:ext cx="1844096" cy="157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8" name="Picture 4" descr="https://autovpu.sumy.ua/wp-content/uploads/136750537_2949013788718302_6708896017795555915_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97" b="22002"/>
          <a:stretch/>
        </p:blipFill>
        <p:spPr bwMode="auto">
          <a:xfrm>
            <a:off x="1115616" y="5805264"/>
            <a:ext cx="7038975" cy="83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7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17032"/>
            <a:ext cx="1988524" cy="141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041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12713" y="692150"/>
            <a:ext cx="5903912" cy="3836988"/>
          </a:xfrm>
          <a:prstGeom prst="roundRect">
            <a:avLst>
              <a:gd name="adj" fmla="val 6910"/>
            </a:avLst>
          </a:prstGeom>
          <a:solidFill>
            <a:schemeClr val="bg1"/>
          </a:solidFill>
          <a:ln>
            <a:solidFill>
              <a:srgbClr val="000099"/>
            </a:solidFill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u="sng" dirty="0">
                <a:solidFill>
                  <a:srgbClr val="000099"/>
                </a:solidFill>
                <a:latin typeface="Arial Black" panose="020B0A04020102020204" pitchFamily="34" charset="0"/>
              </a:rPr>
              <a:t>НАВЧАЛЬНО-ВИРОБНИЧІ ПРИМІЩЕННЯ:</a:t>
            </a:r>
          </a:p>
          <a:p>
            <a:pPr marL="358775" indent="-358775">
              <a:spcBef>
                <a:spcPct val="50000"/>
              </a:spcBef>
              <a:defRPr/>
            </a:pPr>
            <a:r>
              <a:rPr lang="uk-UA" b="1" dirty="0">
                <a:latin typeface="+mn-lt"/>
              </a:rPr>
              <a:t>-  </a:t>
            </a:r>
            <a:r>
              <a:rPr lang="uk-UA" b="1" dirty="0">
                <a:solidFill>
                  <a:srgbClr val="000099"/>
                </a:solidFill>
                <a:latin typeface="+mn-lt"/>
              </a:rPr>
              <a:t>навчальні кабінети – 24 </a:t>
            </a:r>
            <a:br>
              <a:rPr lang="uk-UA" b="1" dirty="0">
                <a:solidFill>
                  <a:srgbClr val="000099"/>
                </a:solidFill>
                <a:latin typeface="+mn-lt"/>
              </a:rPr>
            </a:br>
            <a:r>
              <a:rPr lang="uk-UA" dirty="0">
                <a:solidFill>
                  <a:srgbClr val="000099"/>
                </a:solidFill>
                <a:latin typeface="+mn-lt"/>
              </a:rPr>
              <a:t>загальноосвітньої підготовки – 14 </a:t>
            </a:r>
            <a:br>
              <a:rPr lang="uk-UA" dirty="0">
                <a:solidFill>
                  <a:srgbClr val="000099"/>
                </a:solidFill>
                <a:latin typeface="+mn-lt"/>
              </a:rPr>
            </a:br>
            <a:r>
              <a:rPr lang="uk-UA" dirty="0">
                <a:solidFill>
                  <a:srgbClr val="000099"/>
                </a:solidFill>
                <a:latin typeface="+mn-lt"/>
              </a:rPr>
              <a:t>професійно-теоретичної підготовки – 10</a:t>
            </a:r>
          </a:p>
          <a:p>
            <a:pPr>
              <a:spcBef>
                <a:spcPct val="50000"/>
              </a:spcBef>
              <a:defRPr/>
            </a:pPr>
            <a:r>
              <a:rPr lang="uk-UA" b="1" dirty="0">
                <a:solidFill>
                  <a:srgbClr val="000099"/>
                </a:solidFill>
                <a:latin typeface="+mn-lt"/>
              </a:rPr>
              <a:t>-  лабораторії – </a:t>
            </a:r>
            <a:r>
              <a:rPr lang="uk-UA" b="1" dirty="0" smtClean="0">
                <a:solidFill>
                  <a:srgbClr val="000099"/>
                </a:solidFill>
                <a:latin typeface="+mn-lt"/>
              </a:rPr>
              <a:t>14</a:t>
            </a:r>
            <a:endParaRPr lang="uk-UA" b="1" dirty="0">
              <a:solidFill>
                <a:srgbClr val="000099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uk-UA" b="1" dirty="0">
                <a:solidFill>
                  <a:srgbClr val="000099"/>
                </a:solidFill>
                <a:latin typeface="+mn-lt"/>
              </a:rPr>
              <a:t>- майстерні – </a:t>
            </a:r>
            <a:r>
              <a:rPr lang="uk-UA" b="1" dirty="0" smtClean="0">
                <a:solidFill>
                  <a:srgbClr val="000099"/>
                </a:solidFill>
                <a:latin typeface="+mn-lt"/>
              </a:rPr>
              <a:t>1</a:t>
            </a:r>
            <a:r>
              <a:rPr lang="uk-UA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uk-UA" b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uk-UA" b="1" dirty="0">
                <a:solidFill>
                  <a:srgbClr val="000099"/>
                </a:solidFill>
                <a:latin typeface="+mn-lt"/>
              </a:rPr>
              <a:t>- маневровий майданчик для вправ </a:t>
            </a:r>
            <a:br>
              <a:rPr lang="uk-UA" b="1" dirty="0">
                <a:solidFill>
                  <a:srgbClr val="000099"/>
                </a:solidFill>
                <a:latin typeface="+mn-lt"/>
              </a:rPr>
            </a:br>
            <a:r>
              <a:rPr lang="uk-UA" b="1" dirty="0">
                <a:solidFill>
                  <a:srgbClr val="000099"/>
                </a:solidFill>
                <a:latin typeface="+mn-lt"/>
              </a:rPr>
              <a:t>з початкового водіння </a:t>
            </a:r>
          </a:p>
          <a:p>
            <a:pPr>
              <a:spcBef>
                <a:spcPct val="50000"/>
              </a:spcBef>
              <a:defRPr/>
            </a:pPr>
            <a:r>
              <a:rPr lang="uk-UA" b="1" dirty="0">
                <a:solidFill>
                  <a:srgbClr val="000099"/>
                </a:solidFill>
                <a:latin typeface="+mn-lt"/>
              </a:rPr>
              <a:t>- автомобільний парк</a:t>
            </a:r>
          </a:p>
          <a:p>
            <a:pPr marL="285750" indent="-285750">
              <a:spcBef>
                <a:spcPct val="50000"/>
              </a:spcBef>
              <a:buFontTx/>
              <a:buChar char="-"/>
              <a:defRPr/>
            </a:pPr>
            <a:endParaRPr lang="ru-RU" altLang="ru-RU" b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pic>
        <p:nvPicPr>
          <p:cNvPr id="18" name="Picture 2" descr="\\Yaroslav\фото ліцею\Допомога від піфареті\DSCN64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1875" y="3560763"/>
            <a:ext cx="1584325" cy="118745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6650" y="4597400"/>
            <a:ext cx="1584325" cy="118745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3" name="Picture 4" descr="DSCN6647"/>
          <p:cNvPicPr>
            <a:picLocks noChangeAspect="1" noChangeArrowheads="1"/>
          </p:cNvPicPr>
          <p:nvPr/>
        </p:nvPicPr>
        <p:blipFill>
          <a:blip r:embed="rId5">
            <a:lum bright="-6000"/>
          </a:blip>
          <a:srcRect/>
          <a:stretch>
            <a:fillRect/>
          </a:stretch>
        </p:blipFill>
        <p:spPr bwMode="auto">
          <a:xfrm>
            <a:off x="3173413" y="4454525"/>
            <a:ext cx="1589087" cy="1189038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6">
            <a:lum bright="-6000" contrast="6000"/>
          </a:blip>
          <a:srcRect/>
          <a:stretch>
            <a:fillRect/>
          </a:stretch>
        </p:blipFill>
        <p:spPr bwMode="auto">
          <a:xfrm>
            <a:off x="2093913" y="5516563"/>
            <a:ext cx="2468562" cy="1116012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77155" name="Picture 3" descr="У_образный перекресток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9488" y="765175"/>
            <a:ext cx="1584325" cy="118745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6463" y="5162550"/>
            <a:ext cx="1582737" cy="1189038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9" name="Picture 5" descr="DSCN6537"/>
          <p:cNvPicPr>
            <a:picLocks noChangeAspect="1" noChangeArrowheads="1"/>
          </p:cNvPicPr>
          <p:nvPr/>
        </p:nvPicPr>
        <p:blipFill>
          <a:blip r:embed="rId9">
            <a:lum bright="-6000"/>
          </a:blip>
          <a:srcRect/>
          <a:stretch>
            <a:fillRect/>
          </a:stretch>
        </p:blipFill>
        <p:spPr bwMode="auto">
          <a:xfrm>
            <a:off x="6237288" y="5481638"/>
            <a:ext cx="1735137" cy="118745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7" name="Picture 2" descr="\\Yaroslav\фото ліцею\Допомога від піфареті\IMG_391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27713" y="1196975"/>
            <a:ext cx="1550987" cy="118745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01725" y="4473575"/>
            <a:ext cx="1584325" cy="118745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1" name="Рисунок 20"/>
          <p:cNvPicPr/>
          <p:nvPr/>
        </p:nvPicPr>
        <p:blipFill>
          <a:blip r:embed="rId12"/>
          <a:stretch>
            <a:fillRect/>
          </a:stretch>
        </p:blipFill>
        <p:spPr>
          <a:xfrm>
            <a:off x="136525" y="5516563"/>
            <a:ext cx="1800225" cy="1189037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18363" y="2204864"/>
            <a:ext cx="1584325" cy="1189037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634038" y="4041775"/>
            <a:ext cx="1584325" cy="118745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708400" y="4763"/>
            <a:ext cx="5435600" cy="598487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Загальні відомості</a:t>
            </a:r>
            <a:endParaRPr lang="ru-RU" altLang="ru-RU" sz="36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 descr="C:\Users\Emperor Vlad\Google Диск\02. Временное\Матеріально-технічне забезпечення\DSCN0439.JPG"/>
          <p:cNvPicPr>
            <a:picLocks noChangeAspect="1" noChangeArrowheads="1"/>
          </p:cNvPicPr>
          <p:nvPr/>
        </p:nvPicPr>
        <p:blipFill>
          <a:blip r:embed="rId15" cstate="print">
            <a:extLst/>
          </a:blip>
          <a:srcRect/>
          <a:stretch>
            <a:fillRect/>
          </a:stretch>
        </p:blipFill>
        <p:spPr bwMode="auto">
          <a:xfrm>
            <a:off x="5337366" y="2708920"/>
            <a:ext cx="1924151" cy="109235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03363" y="0"/>
            <a:ext cx="7640637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ru-RU" altLang="ru-RU" sz="2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ІНФОРМАТИЗАЦІЯ НАВЧАЛЬНОГО ЗАКЛАДУ</a:t>
            </a:r>
            <a:endParaRPr lang="ru-RU" altLang="ru-RU" sz="26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269776" y="1844824"/>
            <a:ext cx="6462464" cy="453650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/>
          <a:lstStyle>
            <a:lvl1pPr marL="358775" indent="-35877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v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875" indent="-298450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96975" indent="-239713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76400" indent="-239713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154238" indent="-238125" algn="l" defTabSz="957263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1600" dirty="0" smtClean="0">
                <a:solidFill>
                  <a:srgbClr val="000099"/>
                </a:solidFill>
              </a:rPr>
              <a:t>в </a:t>
            </a:r>
            <a:r>
              <a:rPr lang="uk-UA" sz="1600" dirty="0">
                <a:solidFill>
                  <a:srgbClr val="000099"/>
                </a:solidFill>
              </a:rPr>
              <a:t>кабінеті хімії №42 доукомплектовано аптечку першої допомоги; оновлено колекцію «Нафта і продукти її переробки», поповнено базу відеоматеріалів для уроків хімії віртуальними дослідами, створено матеріали для проведення уроків хімії для ІІ -ІІІ курсів за новою програмою (конспект уроку, презентація, віртуальні досліди, відео фрагменти), придбано методичну літературу з предмету «Хімія»: </a:t>
            </a:r>
            <a:r>
              <a:rPr lang="uk-UA" sz="1600" dirty="0" err="1">
                <a:solidFill>
                  <a:srgbClr val="000099"/>
                </a:solidFill>
              </a:rPr>
              <a:t>Н.Титатенко</a:t>
            </a:r>
            <a:r>
              <a:rPr lang="uk-UA" sz="1600" dirty="0">
                <a:solidFill>
                  <a:srgbClr val="000099"/>
                </a:solidFill>
              </a:rPr>
              <a:t> «Тест-контроль. Хімія. Зошит для самостійних і контрольних робіт» для 10 і 11 класів, Робочі зошити з хімії для 10 і 11 класу </a:t>
            </a:r>
            <a:r>
              <a:rPr lang="uk-UA" sz="1600" dirty="0" err="1">
                <a:solidFill>
                  <a:srgbClr val="000099"/>
                </a:solidFill>
              </a:rPr>
              <a:t>О.В.Григорович</a:t>
            </a:r>
            <a:r>
              <a:rPr lang="uk-UA" sz="1600" dirty="0">
                <a:solidFill>
                  <a:srgbClr val="000099"/>
                </a:solidFill>
              </a:rPr>
              <a:t>; придбано комплексне видання «Хімія. ЗНО – 2021»; завершено систематизацію та маркування хімічних реактивів; придбано 39 найменувань реактивів та обладнання для  проведення лабораторних дослідів і практичних робіт (10 – 11 класи), придбано таблицю хімічних елементів ім. </a:t>
            </a:r>
            <a:r>
              <a:rPr lang="uk-UA" sz="1600" dirty="0" err="1">
                <a:solidFill>
                  <a:srgbClr val="000099"/>
                </a:solidFill>
              </a:rPr>
              <a:t>Д.Менделєєва</a:t>
            </a:r>
            <a:r>
              <a:rPr lang="uk-UA" sz="1600" dirty="0">
                <a:solidFill>
                  <a:srgbClr val="000099"/>
                </a:solidFill>
              </a:rPr>
              <a:t>;</a:t>
            </a:r>
            <a:endParaRPr lang="ru-RU" sz="1600" dirty="0">
              <a:solidFill>
                <a:srgbClr val="000099"/>
              </a:solidFill>
            </a:endParaRPr>
          </a:p>
          <a:p>
            <a:pPr lvl="0"/>
            <a:r>
              <a:rPr lang="uk-UA" sz="1600" dirty="0">
                <a:solidFill>
                  <a:srgbClr val="000099"/>
                </a:solidFill>
              </a:rPr>
              <a:t>в кабінеті фізики №22 придбано веб-камеру, оновлено стенд «Зовнішнє незалежне оцінювання», систематизовано навчально – наочні посібники, оновлено </a:t>
            </a:r>
            <a:r>
              <a:rPr lang="uk-UA" sz="1600" dirty="0" err="1">
                <a:solidFill>
                  <a:srgbClr val="000099"/>
                </a:solidFill>
              </a:rPr>
              <a:t>медіатеку</a:t>
            </a:r>
            <a:r>
              <a:rPr lang="uk-UA" sz="1600" dirty="0" smtClean="0">
                <a:solidFill>
                  <a:srgbClr val="000099"/>
                </a:solidFill>
              </a:rPr>
              <a:t>;</a:t>
            </a:r>
          </a:p>
          <a:p>
            <a:pPr lvl="0"/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230627" y="645163"/>
            <a:ext cx="8208912" cy="936104"/>
          </a:xfrm>
          <a:prstGeom prst="round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Протягом 2020/2021 навчального року поліпшено матеріально-технічну базу та комплексно-методичне забезпечення предметів теоретичної </a:t>
            </a:r>
            <a:r>
              <a:rPr lang="uk-UA" b="1" dirty="0" smtClean="0">
                <a:solidFill>
                  <a:srgbClr val="C00000"/>
                </a:solidFill>
              </a:rPr>
              <a:t>підготовки</a:t>
            </a:r>
            <a:endParaRPr lang="ru-RU" sz="1200" b="1" dirty="0">
              <a:solidFill>
                <a:srgbClr val="C00000"/>
              </a:solidFill>
            </a:endParaRPr>
          </a:p>
        </p:txBody>
      </p:sp>
      <p:pic>
        <p:nvPicPr>
          <p:cNvPr id="201730" name="Picture 2" descr="Колекція «Нафта та продукти її переробки» - УЧПРИЛАД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t="16498" b="15770"/>
          <a:stretch/>
        </p:blipFill>
        <p:spPr bwMode="auto">
          <a:xfrm>
            <a:off x="6732240" y="2060848"/>
            <a:ext cx="2316794" cy="163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732" name="Picture 4" descr="Матеріали для оформлення куточку підготовки до ЗНО | Стаття. Зовнішнє  незалежне оцінюван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387" y="386104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147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8769195"/>
              </p:ext>
            </p:extLst>
          </p:nvPr>
        </p:nvGraphicFramePr>
        <p:xfrm>
          <a:off x="1116013" y="2133600"/>
          <a:ext cx="7056437" cy="4022729"/>
        </p:xfrm>
        <a:graphic>
          <a:graphicData uri="http://schemas.openxmlformats.org/drawingml/2006/table">
            <a:tbl>
              <a:tblPr/>
              <a:tblGrid>
                <a:gridCol w="5043487"/>
                <a:gridCol w="2012950"/>
              </a:tblGrid>
              <a:tr h="523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Найменування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Сума, грн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Курсова підготовка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uk-UA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76 925 грн.</a:t>
                      </a:r>
                      <a:endParaRPr lang="ru-RU" sz="1800" b="1" kern="1200" dirty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Харчування учнів 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27 670 грн.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Проживання квартиронаймачів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uk-UA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217 429,86 грн.</a:t>
                      </a:r>
                      <a:endParaRPr lang="ru-RU" sz="1800" b="1" kern="1200" dirty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Проживання в дитячому гуртожитку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uk-UA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278 218,54 грн.</a:t>
                      </a:r>
                      <a:endParaRPr lang="ru-RU" sz="1800" b="1" kern="1200" dirty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Реалізація майна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uk-UA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8 700 грн.</a:t>
                      </a:r>
                      <a:endParaRPr lang="ru-RU" sz="1800" b="1" kern="1200" dirty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Виробнича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практика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учнів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uk-UA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11 129,05 грн.</a:t>
                      </a:r>
                      <a:endParaRPr lang="ru-RU" sz="1800" b="1" kern="1200" dirty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Виробнича діяльність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800 грн.</a:t>
                      </a:r>
                      <a:endParaRPr lang="ru-RU" sz="1800" b="1" kern="1200" dirty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Всього: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uk-UA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631 232,45 грн.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9CDE5"/>
                    </a:solidFill>
                  </a:tcPr>
                </a:tc>
              </a:tr>
              <a:tr h="385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Благодійна допомога від різних джерел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rgbClr val="00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126 106,52 грн.</a:t>
                      </a:r>
                      <a:endParaRPr lang="ru-RU" sz="1800" b="1" kern="1200" dirty="0">
                        <a:solidFill>
                          <a:srgbClr val="000099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1826398" y="692696"/>
            <a:ext cx="6634034" cy="1296144"/>
          </a:xfrm>
          <a:prstGeom prst="round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Всього надходжень </a:t>
            </a:r>
            <a:br>
              <a:rPr lang="uk-UA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</a:br>
            <a:r>
              <a:rPr lang="uk-UA" altLang="ru-RU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від всіх видів </a:t>
            </a:r>
            <a:r>
              <a:rPr lang="uk-UA" alt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діяльності</a:t>
            </a:r>
          </a:p>
          <a:p>
            <a:pPr marL="0" lvl="1" algn="ctr">
              <a:buClr>
                <a:srgbClr val="800000"/>
              </a:buClr>
              <a:defRPr/>
            </a:pPr>
            <a:r>
              <a:rPr lang="uk-UA" altLang="ru-RU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(за період з 01.01.2021 по 01.08.2021 р.)</a:t>
            </a:r>
            <a:endParaRPr lang="uk-UA" altLang="ru-RU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258888" y="0"/>
            <a:ext cx="7885112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ФІНАНСОВО-ГОСПОДАРСЬКА  ДІЯЛЬНІСТЬ</a:t>
            </a:r>
            <a:endParaRPr lang="ru-RU" altLang="ru-RU" sz="2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95536" y="908720"/>
            <a:ext cx="8424936" cy="5544616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</a:pPr>
            <a:r>
              <a:rPr lang="uk-UA" altLang="ru-RU" sz="2600" b="1" dirty="0">
                <a:solidFill>
                  <a:srgbClr val="000099"/>
                </a:solidFill>
                <a:latin typeface="Verdana" pitchFamily="34" charset="0"/>
              </a:rPr>
              <a:t>Першочергові завдання </a:t>
            </a:r>
            <a:endParaRPr lang="en-US" altLang="ru-RU" sz="2600" b="1" dirty="0">
              <a:solidFill>
                <a:srgbClr val="000099"/>
              </a:solidFill>
              <a:latin typeface="Verdana" pitchFamily="34" charset="0"/>
            </a:endParaRPr>
          </a:p>
          <a:p>
            <a:pPr marL="0" lvl="1" algn="ctr">
              <a:buClr>
                <a:srgbClr val="800000"/>
              </a:buClr>
            </a:pPr>
            <a:r>
              <a:rPr lang="uk-UA" altLang="ru-RU" sz="2600" b="1" dirty="0">
                <a:solidFill>
                  <a:srgbClr val="000099"/>
                </a:solidFill>
                <a:latin typeface="Verdana" pitchFamily="34" charset="0"/>
              </a:rPr>
              <a:t>до початку </a:t>
            </a:r>
            <a:r>
              <a:rPr lang="uk-UA" altLang="ru-RU" sz="2600" b="1" dirty="0" smtClean="0">
                <a:solidFill>
                  <a:srgbClr val="000099"/>
                </a:solidFill>
                <a:latin typeface="Verdana" pitchFamily="34" charset="0"/>
              </a:rPr>
              <a:t>2021/2022 </a:t>
            </a:r>
            <a:r>
              <a:rPr lang="uk-UA" altLang="ru-RU" sz="2600" b="1" dirty="0" err="1">
                <a:solidFill>
                  <a:srgbClr val="000099"/>
                </a:solidFill>
                <a:latin typeface="Verdana" pitchFamily="34" charset="0"/>
              </a:rPr>
              <a:t>н.р</a:t>
            </a:r>
            <a:r>
              <a:rPr lang="uk-UA" altLang="ru-RU" sz="2600" b="1" dirty="0">
                <a:solidFill>
                  <a:srgbClr val="000099"/>
                </a:solidFill>
                <a:latin typeface="Verdana" pitchFamily="34" charset="0"/>
              </a:rPr>
              <a:t>.:</a:t>
            </a:r>
          </a:p>
          <a:p>
            <a:pPr marL="0" lvl="1">
              <a:buFont typeface="Wingdings" pitchFamily="2" charset="2"/>
              <a:buChar char="§"/>
            </a:pPr>
            <a:r>
              <a:rPr lang="uk-UA" altLang="ru-RU" sz="2200" b="1" dirty="0">
                <a:solidFill>
                  <a:srgbClr val="000099"/>
                </a:solidFill>
              </a:rPr>
              <a:t>Повне завершення всіх ремонтних робіт</a:t>
            </a:r>
            <a:r>
              <a:rPr lang="en-US" altLang="ru-RU" sz="2200" b="1" dirty="0">
                <a:solidFill>
                  <a:srgbClr val="000099"/>
                </a:solidFill>
              </a:rPr>
              <a:t> </a:t>
            </a:r>
            <a:r>
              <a:rPr lang="uk-UA" altLang="ru-RU" sz="2200" b="1" dirty="0">
                <a:solidFill>
                  <a:srgbClr val="000099"/>
                </a:solidFill>
              </a:rPr>
              <a:t>в навчально-виробничих приміщеннях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</a:pPr>
            <a:r>
              <a:rPr lang="uk-UA" altLang="ru-RU" sz="2200" b="1" dirty="0">
                <a:solidFill>
                  <a:srgbClr val="000099"/>
                </a:solidFill>
              </a:rPr>
              <a:t>Ремонт даху корпусу майстерень</a:t>
            </a:r>
          </a:p>
          <a:p>
            <a:pPr marL="0" lvl="1">
              <a:buFont typeface="Wingdings" pitchFamily="2" charset="2"/>
              <a:buChar char="§"/>
            </a:pPr>
            <a:r>
              <a:rPr lang="uk-UA" altLang="ru-RU" sz="2200" b="1" dirty="0" smtClean="0">
                <a:solidFill>
                  <a:srgbClr val="000099"/>
                </a:solidFill>
              </a:rPr>
              <a:t>Розпочати ремонт </a:t>
            </a:r>
            <a:r>
              <a:rPr lang="uk-UA" altLang="ru-RU" sz="2200" b="1" dirty="0" err="1" smtClean="0">
                <a:solidFill>
                  <a:srgbClr val="000099"/>
                </a:solidFill>
              </a:rPr>
              <a:t>комп</a:t>
            </a:r>
            <a:r>
              <a:rPr lang="en-US" altLang="ru-RU" sz="2200" b="1" dirty="0" smtClean="0">
                <a:solidFill>
                  <a:srgbClr val="000099"/>
                </a:solidFill>
              </a:rPr>
              <a:t>’</a:t>
            </a:r>
            <a:r>
              <a:rPr lang="uk-UA" altLang="ru-RU" sz="2200" b="1" dirty="0" err="1" smtClean="0">
                <a:solidFill>
                  <a:srgbClr val="000099"/>
                </a:solidFill>
              </a:rPr>
              <a:t>ютерного</a:t>
            </a:r>
            <a:r>
              <a:rPr lang="uk-UA" altLang="ru-RU" sz="2200" b="1" dirty="0" smtClean="0">
                <a:solidFill>
                  <a:srgbClr val="000099"/>
                </a:solidFill>
              </a:rPr>
              <a:t> класу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</a:pPr>
            <a:r>
              <a:rPr lang="uk-UA" altLang="ru-RU" sz="2200" b="1" dirty="0" smtClean="0">
                <a:solidFill>
                  <a:srgbClr val="000099"/>
                </a:solidFill>
              </a:rPr>
              <a:t>Підготовка </a:t>
            </a:r>
            <a:r>
              <a:rPr lang="uk-UA" altLang="ru-RU" sz="2200" b="1" dirty="0">
                <a:solidFill>
                  <a:srgbClr val="000099"/>
                </a:solidFill>
              </a:rPr>
              <a:t>училища до опалювального періоду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</a:pPr>
            <a:r>
              <a:rPr lang="uk-UA" altLang="ru-RU" sz="2200" b="1" dirty="0" smtClean="0">
                <a:solidFill>
                  <a:srgbClr val="000099"/>
                </a:solidFill>
              </a:rPr>
              <a:t>Завершення </a:t>
            </a:r>
            <a:r>
              <a:rPr lang="uk-UA" altLang="ru-RU" sz="2200" b="1" dirty="0">
                <a:solidFill>
                  <a:srgbClr val="000099"/>
                </a:solidFill>
              </a:rPr>
              <a:t>профорієнтаційної роботи</a:t>
            </a:r>
          </a:p>
          <a:p>
            <a:pPr marL="0" lvl="1">
              <a:lnSpc>
                <a:spcPct val="150000"/>
              </a:lnSpc>
              <a:buFont typeface="Wingdings" pitchFamily="2" charset="2"/>
              <a:buChar char="§"/>
            </a:pPr>
            <a:r>
              <a:rPr lang="uk-UA" altLang="ru-RU" sz="2200" b="1" dirty="0">
                <a:solidFill>
                  <a:srgbClr val="000099"/>
                </a:solidFill>
              </a:rPr>
              <a:t>Доукомплектування кадрового складу педпрацівників</a:t>
            </a:r>
          </a:p>
          <a:p>
            <a:pPr marL="0" lvl="1" algn="ctr">
              <a:lnSpc>
                <a:spcPct val="150000"/>
              </a:lnSpc>
              <a:buClr>
                <a:srgbClr val="800000"/>
              </a:buClr>
            </a:pPr>
            <a:endParaRPr lang="uk-UA" altLang="ru-RU" sz="2600" b="1" i="1" dirty="0">
              <a:solidFill>
                <a:srgbClr val="000099"/>
              </a:solidFill>
            </a:endParaRPr>
          </a:p>
          <a:p>
            <a:pPr marL="0" lvl="1" algn="ctr">
              <a:buClr>
                <a:srgbClr val="800000"/>
              </a:buClr>
            </a:pPr>
            <a:endParaRPr lang="uk-UA" altLang="ru-RU" sz="2600" i="1" dirty="0">
              <a:solidFill>
                <a:srgbClr val="000099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284663" y="3175"/>
            <a:ext cx="4859337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lnSpc>
                <a:spcPct val="90000"/>
              </a:lnSpc>
              <a:defRPr/>
            </a:pP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ПЕРСПЕКТИВИ</a:t>
            </a:r>
            <a:r>
              <a:rPr lang="en-US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РОЗВИТКУ</a:t>
            </a:r>
            <a:endParaRPr lang="ru-RU" altLang="ru-RU" sz="28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467544" y="692696"/>
            <a:ext cx="8333708" cy="466601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altLang="ru-RU" sz="2600" b="1" dirty="0">
                <a:solidFill>
                  <a:srgbClr val="000099"/>
                </a:solidFill>
                <a:latin typeface="Verdana" pitchFamily="34" charset="0"/>
              </a:rPr>
              <a:t>Підвищення рівня  надходжень </a:t>
            </a:r>
          </a:p>
          <a:p>
            <a:pPr marL="0" lvl="1" algn="ctr">
              <a:buClr>
                <a:srgbClr val="800000"/>
              </a:buClr>
              <a:defRPr/>
            </a:pPr>
            <a:r>
              <a:rPr lang="uk-UA" altLang="ru-RU" sz="2600" b="1" dirty="0">
                <a:solidFill>
                  <a:srgbClr val="000099"/>
                </a:solidFill>
                <a:latin typeface="Verdana" pitchFamily="34" charset="0"/>
              </a:rPr>
              <a:t>до спеціального фонду за рахунок:</a:t>
            </a:r>
          </a:p>
          <a:p>
            <a:pPr marL="0" lvl="1">
              <a:spcBef>
                <a:spcPts val="900"/>
              </a:spcBef>
              <a:buFont typeface="Arial" charset="0"/>
              <a:buChar char="•"/>
              <a:defRPr/>
            </a:pPr>
            <a:r>
              <a:rPr lang="uk-UA" altLang="ru-RU" sz="2200" b="1" dirty="0" smtClean="0">
                <a:solidFill>
                  <a:srgbClr val="000099"/>
                </a:solidFill>
              </a:rPr>
              <a:t> збільшення </a:t>
            </a:r>
            <a:r>
              <a:rPr lang="uk-UA" altLang="ru-RU" sz="2200" b="1" dirty="0">
                <a:solidFill>
                  <a:srgbClr val="000099"/>
                </a:solidFill>
              </a:rPr>
              <a:t>обсягів надходжень від виробничої діяльності </a:t>
            </a:r>
          </a:p>
          <a:p>
            <a:pPr marL="0" lvl="1">
              <a:spcBef>
                <a:spcPts val="900"/>
              </a:spcBef>
              <a:buFont typeface="Arial" charset="0"/>
              <a:buChar char="•"/>
              <a:defRPr/>
            </a:pPr>
            <a:r>
              <a:rPr lang="uk-UA" altLang="ru-RU" sz="2200" b="1" dirty="0" smtClean="0">
                <a:solidFill>
                  <a:srgbClr val="000099"/>
                </a:solidFill>
              </a:rPr>
              <a:t> розширення </a:t>
            </a:r>
            <a:r>
              <a:rPr lang="uk-UA" altLang="ru-RU" sz="2200" b="1" dirty="0">
                <a:solidFill>
                  <a:srgbClr val="000099"/>
                </a:solidFill>
              </a:rPr>
              <a:t>спектру надання платних освітніх послуг (курсова підготовка слухачів, короткотермінові спеціалізовані курси тощо)</a:t>
            </a:r>
          </a:p>
          <a:p>
            <a:pPr marL="0" lvl="1">
              <a:spcBef>
                <a:spcPts val="900"/>
              </a:spcBef>
              <a:buFont typeface="Arial" charset="0"/>
              <a:buChar char="•"/>
              <a:defRPr/>
            </a:pPr>
            <a:r>
              <a:rPr lang="uk-UA" altLang="ru-RU" sz="2200" b="1" dirty="0" smtClean="0">
                <a:solidFill>
                  <a:srgbClr val="000099"/>
                </a:solidFill>
              </a:rPr>
              <a:t> збільшення </a:t>
            </a:r>
            <a:r>
              <a:rPr lang="uk-UA" altLang="ru-RU" sz="2200" b="1" dirty="0">
                <a:solidFill>
                  <a:srgbClr val="000099"/>
                </a:solidFill>
              </a:rPr>
              <a:t>кількості підприємств для проходження учнями оплачуваної виробничої практики</a:t>
            </a:r>
          </a:p>
          <a:p>
            <a:pPr marL="0" lvl="1">
              <a:spcBef>
                <a:spcPts val="900"/>
              </a:spcBef>
              <a:buFont typeface="Arial" charset="0"/>
              <a:buChar char="•"/>
              <a:defRPr/>
            </a:pPr>
            <a:r>
              <a:rPr lang="uk-UA" altLang="ru-RU" sz="2200" b="1" dirty="0" smtClean="0">
                <a:solidFill>
                  <a:srgbClr val="000099"/>
                </a:solidFill>
              </a:rPr>
              <a:t> залучення </a:t>
            </a:r>
            <a:r>
              <a:rPr lang="uk-UA" altLang="ru-RU" sz="2200" b="1" dirty="0">
                <a:solidFill>
                  <a:srgbClr val="000099"/>
                </a:solidFill>
              </a:rPr>
              <a:t>інвестицій від підприємств-замовників кадрів та інших джерел, не заборонених чинним законодавством</a:t>
            </a:r>
            <a:endParaRPr lang="uk-UA" altLang="ru-RU" sz="2200" dirty="0">
              <a:solidFill>
                <a:srgbClr val="000099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11413" y="3175"/>
            <a:ext cx="6732587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uk-UA" altLang="ru-RU" sz="28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ПЕРСПЕКТИВИ РОЗВИТКУ НА </a:t>
            </a: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2021/202 </a:t>
            </a:r>
            <a:r>
              <a:rPr lang="uk-UA" altLang="ru-RU" sz="28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н.р</a:t>
            </a:r>
            <a:r>
              <a:rPr lang="uk-UA" altLang="ru-RU" sz="28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.</a:t>
            </a:r>
            <a:endParaRPr lang="ru-RU" altLang="ru-RU" sz="2800" b="1" dirty="0">
              <a:solidFill>
                <a:srgbClr val="000099"/>
              </a:solidFill>
              <a:latin typeface="Arial Narrow" pitchFamily="34" charset="0"/>
            </a:endParaRPr>
          </a:p>
        </p:txBody>
      </p:sp>
      <p:pic>
        <p:nvPicPr>
          <p:cNvPr id="5" name="Picture 2" descr="\\Yaroslav\фото ліцею\Допомога від піфареті\DSCN6410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 rot="21419392">
            <a:off x="857250" y="5470525"/>
            <a:ext cx="1725613" cy="1227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1639">
            <a:off x="3763963" y="5359400"/>
            <a:ext cx="1293812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7394" name="Picture 2" descr="Картинки по запросу предприят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61795">
            <a:off x="6516688" y="5373688"/>
            <a:ext cx="1730375" cy="1190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90740" y="692696"/>
            <a:ext cx="8601740" cy="136815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sz="2000" b="1" dirty="0">
                <a:solidFill>
                  <a:srgbClr val="000099"/>
                </a:solidFill>
              </a:rPr>
              <a:t>Діяльність навчально-практичного центру </a:t>
            </a:r>
            <a:r>
              <a:rPr lang="ru-RU" sz="2000" b="1" dirty="0" err="1">
                <a:solidFill>
                  <a:srgbClr val="000099"/>
                </a:solidFill>
              </a:rPr>
              <a:t>із</a:t>
            </a:r>
            <a:r>
              <a:rPr lang="ru-RU" sz="2000" b="1" dirty="0">
                <a:solidFill>
                  <a:srgbClr val="000099"/>
                </a:solidFill>
              </a:rPr>
              <a:t> </a:t>
            </a:r>
            <a:r>
              <a:rPr lang="ru-RU" sz="2000" b="1" dirty="0" err="1">
                <a:solidFill>
                  <a:srgbClr val="000099"/>
                </a:solidFill>
              </a:rPr>
              <a:t>підготовки</a:t>
            </a:r>
            <a:r>
              <a:rPr lang="ru-RU" sz="2000" b="1" dirty="0">
                <a:solidFill>
                  <a:srgbClr val="000099"/>
                </a:solidFill>
              </a:rPr>
              <a:t> </a:t>
            </a:r>
            <a:r>
              <a:rPr lang="ru-RU" sz="2000" b="1" dirty="0" err="1">
                <a:solidFill>
                  <a:srgbClr val="000099"/>
                </a:solidFill>
              </a:rPr>
              <a:t>кваліфікованих</a:t>
            </a:r>
            <a:r>
              <a:rPr lang="ru-RU" sz="2000" b="1" dirty="0">
                <a:solidFill>
                  <a:srgbClr val="000099"/>
                </a:solidFill>
              </a:rPr>
              <a:t> </a:t>
            </a:r>
            <a:r>
              <a:rPr lang="ru-RU" sz="2000" b="1" dirty="0" err="1">
                <a:solidFill>
                  <a:srgbClr val="000099"/>
                </a:solidFill>
              </a:rPr>
              <a:t>робітників</a:t>
            </a:r>
            <a:r>
              <a:rPr lang="ru-RU" sz="2000" b="1" dirty="0">
                <a:solidFill>
                  <a:srgbClr val="000099"/>
                </a:solidFill>
              </a:rPr>
              <a:t> за </a:t>
            </a:r>
            <a:r>
              <a:rPr lang="ru-RU" sz="2000" b="1" dirty="0" err="1">
                <a:solidFill>
                  <a:srgbClr val="000099"/>
                </a:solidFill>
              </a:rPr>
              <a:t>професією</a:t>
            </a:r>
            <a:r>
              <a:rPr lang="ru-RU" sz="2000" b="1" dirty="0">
                <a:solidFill>
                  <a:srgbClr val="000099"/>
                </a:solidFill>
              </a:rPr>
              <a:t> «</a:t>
            </a:r>
            <a:r>
              <a:rPr lang="ru-RU" sz="2000" b="1" dirty="0" err="1">
                <a:solidFill>
                  <a:srgbClr val="000099"/>
                </a:solidFill>
              </a:rPr>
              <a:t>Електрозварник</a:t>
            </a:r>
            <a:r>
              <a:rPr lang="ru-RU" sz="2000" b="1" dirty="0">
                <a:solidFill>
                  <a:srgbClr val="000099"/>
                </a:solidFill>
              </a:rPr>
              <a:t> ручного </a:t>
            </a:r>
            <a:r>
              <a:rPr lang="ru-RU" sz="2000" b="1" dirty="0" err="1">
                <a:solidFill>
                  <a:srgbClr val="000099"/>
                </a:solidFill>
              </a:rPr>
              <a:t>зварювання</a:t>
            </a:r>
            <a:r>
              <a:rPr lang="ru-RU" sz="2000" b="1" dirty="0">
                <a:solidFill>
                  <a:srgbClr val="000099"/>
                </a:solidFill>
              </a:rPr>
              <a:t>. </a:t>
            </a:r>
            <a:r>
              <a:rPr lang="ru-RU" sz="2000" b="1" dirty="0" err="1">
                <a:solidFill>
                  <a:srgbClr val="000099"/>
                </a:solidFill>
              </a:rPr>
              <a:t>Електрозварник</a:t>
            </a:r>
            <a:r>
              <a:rPr lang="ru-RU" sz="2000" b="1" dirty="0">
                <a:solidFill>
                  <a:srgbClr val="000099"/>
                </a:solidFill>
              </a:rPr>
              <a:t> на </a:t>
            </a:r>
            <a:r>
              <a:rPr lang="ru-RU" sz="2000" b="1" dirty="0" err="1">
                <a:solidFill>
                  <a:srgbClr val="000099"/>
                </a:solidFill>
              </a:rPr>
              <a:t>автоматичних</a:t>
            </a:r>
            <a:r>
              <a:rPr lang="ru-RU" sz="2000" b="1" dirty="0">
                <a:solidFill>
                  <a:srgbClr val="000099"/>
                </a:solidFill>
              </a:rPr>
              <a:t> </a:t>
            </a:r>
          </a:p>
          <a:p>
            <a:pPr marL="0" lvl="1" algn="ctr">
              <a:buClr>
                <a:srgbClr val="800000"/>
              </a:buClr>
              <a:defRPr/>
            </a:pPr>
            <a:r>
              <a:rPr lang="ru-RU" sz="2000" b="1" dirty="0">
                <a:solidFill>
                  <a:srgbClr val="000099"/>
                </a:solidFill>
              </a:rPr>
              <a:t>та </a:t>
            </a:r>
            <a:r>
              <a:rPr lang="ru-RU" sz="2000" b="1" dirty="0" err="1">
                <a:solidFill>
                  <a:srgbClr val="000099"/>
                </a:solidFill>
              </a:rPr>
              <a:t>напівавтоматичних</a:t>
            </a:r>
            <a:r>
              <a:rPr lang="ru-RU" sz="2000" b="1" dirty="0">
                <a:solidFill>
                  <a:srgbClr val="000099"/>
                </a:solidFill>
              </a:rPr>
              <a:t> </a:t>
            </a:r>
            <a:r>
              <a:rPr lang="ru-RU" sz="2000" b="1" dirty="0" err="1">
                <a:solidFill>
                  <a:srgbClr val="000099"/>
                </a:solidFill>
              </a:rPr>
              <a:t>зварювальних</a:t>
            </a:r>
            <a:r>
              <a:rPr lang="ru-RU" sz="2000" b="1" dirty="0">
                <a:solidFill>
                  <a:srgbClr val="000099"/>
                </a:solidFill>
              </a:rPr>
              <a:t> машинах. </a:t>
            </a:r>
            <a:r>
              <a:rPr lang="ru-RU" sz="2000" b="1" dirty="0" err="1">
                <a:solidFill>
                  <a:srgbClr val="000099"/>
                </a:solidFill>
              </a:rPr>
              <a:t>Зварник</a:t>
            </a:r>
            <a:r>
              <a:rPr lang="ru-RU" sz="2000" b="1" dirty="0">
                <a:solidFill>
                  <a:srgbClr val="000099"/>
                </a:solidFill>
              </a:rPr>
              <a:t>»</a:t>
            </a:r>
          </a:p>
        </p:txBody>
      </p:sp>
      <p:sp>
        <p:nvSpPr>
          <p:cNvPr id="291844" name="Rectangle 10"/>
          <p:cNvSpPr>
            <a:spLocks noChangeArrowheads="1"/>
          </p:cNvSpPr>
          <p:nvPr/>
        </p:nvSpPr>
        <p:spPr bwMode="auto">
          <a:xfrm>
            <a:off x="0" y="2493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291845" name="Rectangle 11"/>
          <p:cNvSpPr>
            <a:spLocks noChangeArrowheads="1"/>
          </p:cNvSpPr>
          <p:nvPr/>
        </p:nvSpPr>
        <p:spPr bwMode="auto">
          <a:xfrm>
            <a:off x="4479925" y="2493963"/>
            <a:ext cx="18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altLang="ru-RU" sz="1200">
                <a:cs typeface="Times New Roman" pitchFamily="18" charset="0"/>
              </a:rPr>
              <a:t/>
            </a:r>
            <a:br>
              <a:rPr lang="uk-UA" altLang="ru-RU" sz="1200">
                <a:cs typeface="Times New Roman" pitchFamily="18" charset="0"/>
              </a:rPr>
            </a:br>
            <a:endParaRPr lang="uk-UA" altLang="ru-RU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538782" y="5301208"/>
            <a:ext cx="8250585" cy="136815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altLang="ru-RU" sz="2000" b="1" dirty="0">
                <a:solidFill>
                  <a:srgbClr val="000099"/>
                </a:solidFill>
              </a:rPr>
              <a:t>Ліцензування нових професій:</a:t>
            </a:r>
          </a:p>
          <a:p>
            <a:pPr marL="273050" lvl="1" indent="-273050">
              <a:buClr>
                <a:srgbClr val="000099"/>
              </a:buClr>
              <a:buFont typeface="Wingdings" pitchFamily="2" charset="2"/>
              <a:buChar char="Ø"/>
              <a:defRPr/>
            </a:pPr>
            <a:r>
              <a:rPr lang="ru-RU" altLang="ru-RU" sz="2000" i="1" dirty="0" err="1">
                <a:solidFill>
                  <a:srgbClr val="000099"/>
                </a:solidFill>
              </a:rPr>
              <a:t>Електрозварник</a:t>
            </a:r>
            <a:r>
              <a:rPr lang="ru-RU" altLang="ru-RU" sz="2000" i="1" dirty="0">
                <a:solidFill>
                  <a:srgbClr val="000099"/>
                </a:solidFill>
              </a:rPr>
              <a:t> на </a:t>
            </a:r>
            <a:r>
              <a:rPr lang="ru-RU" altLang="ru-RU" sz="2000" i="1" dirty="0" err="1">
                <a:solidFill>
                  <a:srgbClr val="000099"/>
                </a:solidFill>
              </a:rPr>
              <a:t>автоматичних</a:t>
            </a:r>
            <a:r>
              <a:rPr lang="ru-RU" altLang="ru-RU" sz="2000" i="1" dirty="0">
                <a:solidFill>
                  <a:srgbClr val="000099"/>
                </a:solidFill>
              </a:rPr>
              <a:t> та </a:t>
            </a:r>
            <a:r>
              <a:rPr lang="ru-RU" altLang="ru-RU" sz="2000" i="1" dirty="0" err="1">
                <a:solidFill>
                  <a:srgbClr val="000099"/>
                </a:solidFill>
              </a:rPr>
              <a:t>напівавтоматичних</a:t>
            </a:r>
            <a:r>
              <a:rPr lang="ru-RU" altLang="ru-RU" sz="2000" i="1" dirty="0">
                <a:solidFill>
                  <a:srgbClr val="000099"/>
                </a:solidFill>
              </a:rPr>
              <a:t> </a:t>
            </a:r>
            <a:r>
              <a:rPr lang="ru-RU" altLang="ru-RU" sz="2000" i="1" dirty="0" err="1">
                <a:solidFill>
                  <a:srgbClr val="000099"/>
                </a:solidFill>
              </a:rPr>
              <a:t>зварювальних</a:t>
            </a:r>
            <a:r>
              <a:rPr lang="ru-RU" altLang="ru-RU" sz="2000" i="1" dirty="0">
                <a:solidFill>
                  <a:srgbClr val="000099"/>
                </a:solidFill>
              </a:rPr>
              <a:t> машинах</a:t>
            </a:r>
          </a:p>
          <a:p>
            <a:pPr marL="273050" lvl="1" indent="-273050">
              <a:buClr>
                <a:srgbClr val="000099"/>
              </a:buClr>
              <a:buFont typeface="Wingdings" pitchFamily="2" charset="2"/>
              <a:buChar char="Ø"/>
              <a:defRPr/>
            </a:pPr>
            <a:r>
              <a:rPr lang="ru-RU" altLang="ru-RU" sz="2000" i="1" dirty="0" err="1">
                <a:solidFill>
                  <a:srgbClr val="000099"/>
                </a:solidFill>
              </a:rPr>
              <a:t>Зварник</a:t>
            </a:r>
            <a:endParaRPr lang="uk-UA" altLang="ru-RU" sz="2000" i="1" dirty="0">
              <a:solidFill>
                <a:srgbClr val="000099"/>
              </a:solidFill>
            </a:endParaRPr>
          </a:p>
          <a:p>
            <a:pPr marL="273050" lvl="1" indent="-273050">
              <a:buClr>
                <a:srgbClr val="000099"/>
              </a:buClr>
              <a:buFont typeface="Wingdings" pitchFamily="2" charset="2"/>
              <a:buChar char="Ø"/>
              <a:defRPr/>
            </a:pPr>
            <a:endParaRPr lang="uk-UA" altLang="ru-RU" sz="2000" i="1" dirty="0">
              <a:solidFill>
                <a:srgbClr val="000099"/>
              </a:solidFill>
            </a:endParaRPr>
          </a:p>
          <a:p>
            <a:pPr marL="273050" lvl="1" indent="-273050">
              <a:buClr>
                <a:srgbClr val="000099"/>
              </a:buClr>
              <a:buFont typeface="Wingdings" pitchFamily="2" charset="2"/>
              <a:buChar char="Ø"/>
              <a:defRPr/>
            </a:pPr>
            <a:endParaRPr lang="uk-UA" altLang="ru-RU" sz="2000" i="1" dirty="0">
              <a:solidFill>
                <a:srgbClr val="000099"/>
              </a:solidFill>
            </a:endParaRPr>
          </a:p>
          <a:p>
            <a:pPr marL="0" lvl="1" algn="ctr">
              <a:buClr>
                <a:srgbClr val="800000"/>
              </a:buClr>
              <a:defRPr/>
            </a:pPr>
            <a:endParaRPr lang="ru-RU" altLang="ru-RU" sz="2000" b="1" dirty="0">
              <a:solidFill>
                <a:srgbClr val="000099"/>
              </a:solidFill>
            </a:endParaRPr>
          </a:p>
        </p:txBody>
      </p:sp>
      <p:pic>
        <p:nvPicPr>
          <p:cNvPr id="4101" name="Picture 5" descr="C:\Users\Emperor Vlad\Google Диск\02. Временное\Матеріально-технічне забезпечення\DSCN04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3644900"/>
            <a:ext cx="2860675" cy="1624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3" name="Picture 7" descr="C:\Users\Emperor Vlad\Google Диск\02. Временное\Матеріально-технічне забезпечення\DSCN04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2205038"/>
            <a:ext cx="2881312" cy="1620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5" name="Picture 9" descr="C:\Users\Emperor Vlad\Google Диск\01. Училище\НПЦ\Теоретичний кабінет\1\DSCN99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175" y="2349500"/>
            <a:ext cx="2881313" cy="162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6" name="Picture 10" descr="C:\Users\Emperor Vlad\Google Диск\01. Училище\НПЦ\Теоретичний кабінет\1\DSCN994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3573463"/>
            <a:ext cx="2887663" cy="1624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11413" y="3175"/>
            <a:ext cx="6732587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uk-UA" altLang="ru-RU" sz="28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ПЕРСПЕКТИВИ РОЗВИТКУ НА </a:t>
            </a: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2021/202 </a:t>
            </a:r>
            <a:r>
              <a:rPr lang="uk-UA" altLang="ru-RU" sz="2800" b="1" u="sng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н.р</a:t>
            </a:r>
            <a:r>
              <a:rPr lang="uk-UA" altLang="ru-RU" sz="28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.</a:t>
            </a:r>
            <a:endParaRPr lang="ru-RU" altLang="ru-RU" sz="2800" b="1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507774" y="669978"/>
            <a:ext cx="8333708" cy="448781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altLang="ru-RU" sz="2400" b="1" dirty="0">
                <a:solidFill>
                  <a:srgbClr val="000099"/>
                </a:solidFill>
                <a:latin typeface="Verdana" pitchFamily="34" charset="0"/>
              </a:rPr>
              <a:t>Вдосконалення освітнього процесу:</a:t>
            </a:r>
          </a:p>
          <a:p>
            <a:pPr marL="434975" indent="-260350">
              <a:buFont typeface="Arial" charset="0"/>
              <a:buChar char="•"/>
              <a:defRPr/>
            </a:pPr>
            <a:r>
              <a:rPr lang="uk-UA" altLang="ru-RU" sz="2200" dirty="0">
                <a:solidFill>
                  <a:srgbClr val="000099"/>
                </a:solidFill>
              </a:rPr>
              <a:t>Впровадження дуальної форми навчання</a:t>
            </a:r>
          </a:p>
          <a:p>
            <a:pPr marL="434975" indent="-260350">
              <a:buFont typeface="Arial" charset="0"/>
              <a:buChar char="•"/>
              <a:defRPr/>
            </a:pPr>
            <a:r>
              <a:rPr lang="uk-UA" altLang="ru-RU" sz="2200" dirty="0">
                <a:solidFill>
                  <a:srgbClr val="000099"/>
                </a:solidFill>
              </a:rPr>
              <a:t>Впровадження державних стандартів </a:t>
            </a:r>
            <a:r>
              <a:rPr lang="uk-UA" altLang="ru-RU" sz="2200" dirty="0" smtClean="0">
                <a:solidFill>
                  <a:srgbClr val="000099"/>
                </a:solidFill>
              </a:rPr>
              <a:t>П(ПТ)О </a:t>
            </a:r>
            <a:r>
              <a:rPr lang="uk-UA" altLang="ru-RU" sz="2200" dirty="0">
                <a:solidFill>
                  <a:srgbClr val="000099"/>
                </a:solidFill>
              </a:rPr>
              <a:t>на основі компетентнісного підходу</a:t>
            </a:r>
          </a:p>
          <a:p>
            <a:pPr marL="434975" indent="-260350">
              <a:buFont typeface="Arial" charset="0"/>
              <a:buChar char="•"/>
              <a:defRPr/>
            </a:pPr>
            <a:r>
              <a:rPr lang="uk-UA" altLang="ru-RU" sz="2200" dirty="0">
                <a:solidFill>
                  <a:srgbClr val="000099"/>
                </a:solidFill>
              </a:rPr>
              <a:t>Впровадження нових освітніх програм з загальноосвітньої підготовки</a:t>
            </a:r>
          </a:p>
          <a:p>
            <a:pPr marL="434975" indent="-260350">
              <a:buFont typeface="Arial" charset="0"/>
              <a:buChar char="•"/>
              <a:defRPr/>
            </a:pPr>
            <a:r>
              <a:rPr lang="ru-RU" altLang="ru-RU" sz="2200" dirty="0" err="1">
                <a:solidFill>
                  <a:srgbClr val="000099"/>
                </a:solidFill>
              </a:rPr>
              <a:t>Впровадження</a:t>
            </a:r>
            <a:r>
              <a:rPr lang="ru-RU" altLang="ru-RU" sz="2200" dirty="0">
                <a:solidFill>
                  <a:srgbClr val="000099"/>
                </a:solidFill>
              </a:rPr>
              <a:t> ІКТ: </a:t>
            </a:r>
            <a:r>
              <a:rPr lang="ru-RU" altLang="ru-RU" sz="2200" dirty="0" err="1">
                <a:solidFill>
                  <a:srgbClr val="000099"/>
                </a:solidFill>
              </a:rPr>
              <a:t>встановлення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>
                <a:solidFill>
                  <a:srgbClr val="000099"/>
                </a:solidFill>
              </a:rPr>
              <a:t>комп’ютерів</a:t>
            </a:r>
            <a:r>
              <a:rPr lang="ru-RU" altLang="ru-RU" sz="2200" dirty="0">
                <a:solidFill>
                  <a:srgbClr val="000099"/>
                </a:solidFill>
              </a:rPr>
              <a:t> у </a:t>
            </a:r>
            <a:r>
              <a:rPr lang="ru-RU" altLang="ru-RU" sz="2200" dirty="0" err="1">
                <a:solidFill>
                  <a:srgbClr val="000099"/>
                </a:solidFill>
              </a:rPr>
              <a:t>всіх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>
                <a:solidFill>
                  <a:srgbClr val="000099"/>
                </a:solidFill>
              </a:rPr>
              <a:t>навчально-виробничих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>
                <a:solidFill>
                  <a:srgbClr val="000099"/>
                </a:solidFill>
              </a:rPr>
              <a:t>приміщеннях</a:t>
            </a:r>
            <a:r>
              <a:rPr lang="ru-RU" altLang="ru-RU" sz="2200" dirty="0">
                <a:solidFill>
                  <a:srgbClr val="000099"/>
                </a:solidFill>
              </a:rPr>
              <a:t>, </a:t>
            </a:r>
            <a:r>
              <a:rPr lang="ru-RU" altLang="ru-RU" sz="2200" dirty="0" err="1">
                <a:solidFill>
                  <a:srgbClr val="000099"/>
                </a:solidFill>
              </a:rPr>
              <a:t>придбання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>
                <a:solidFill>
                  <a:srgbClr val="000099"/>
                </a:solidFill>
              </a:rPr>
              <a:t>мультимедійного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>
                <a:solidFill>
                  <a:srgbClr val="000099"/>
                </a:solidFill>
              </a:rPr>
              <a:t>обладнання</a:t>
            </a:r>
            <a:r>
              <a:rPr lang="ru-RU" altLang="ru-RU" sz="2200" dirty="0">
                <a:solidFill>
                  <a:srgbClr val="000099"/>
                </a:solidFill>
              </a:rPr>
              <a:t>, </a:t>
            </a:r>
            <a:r>
              <a:rPr lang="ru-RU" altLang="ru-RU" sz="2200" dirty="0" err="1">
                <a:solidFill>
                  <a:srgbClr val="000099"/>
                </a:solidFill>
              </a:rPr>
              <a:t>створення</a:t>
            </a:r>
            <a:r>
              <a:rPr lang="ru-RU" altLang="ru-RU" sz="2200" dirty="0">
                <a:solidFill>
                  <a:srgbClr val="000099"/>
                </a:solidFill>
              </a:rPr>
              <a:t> нового </a:t>
            </a:r>
            <a:r>
              <a:rPr lang="ru-RU" altLang="ru-RU" sz="2200" dirty="0" err="1">
                <a:solidFill>
                  <a:srgbClr val="000099"/>
                </a:solidFill>
              </a:rPr>
              <a:t>комп’ютерного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 smtClean="0">
                <a:solidFill>
                  <a:srgbClr val="000099"/>
                </a:solidFill>
              </a:rPr>
              <a:t>класу</a:t>
            </a:r>
            <a:r>
              <a:rPr lang="ru-RU" altLang="ru-RU" sz="2200" dirty="0" smtClean="0">
                <a:solidFill>
                  <a:srgbClr val="000099"/>
                </a:solidFill>
              </a:rPr>
              <a:t>, </a:t>
            </a:r>
            <a:r>
              <a:rPr lang="ru-RU" altLang="ru-RU" sz="2200" dirty="0" err="1" smtClean="0">
                <a:solidFill>
                  <a:srgbClr val="000099"/>
                </a:solidFill>
              </a:rPr>
              <a:t>створення</a:t>
            </a:r>
            <a:r>
              <a:rPr lang="ru-RU" altLang="ru-RU" sz="2200" dirty="0" smtClean="0">
                <a:solidFill>
                  <a:srgbClr val="000099"/>
                </a:solidFill>
              </a:rPr>
              <a:t> </a:t>
            </a:r>
            <a:r>
              <a:rPr lang="ru-RU" altLang="ru-RU" sz="2200" dirty="0" err="1" smtClean="0">
                <a:solidFill>
                  <a:srgbClr val="000099"/>
                </a:solidFill>
              </a:rPr>
              <a:t>електронних</a:t>
            </a:r>
            <a:r>
              <a:rPr lang="ru-RU" altLang="ru-RU" sz="2200" dirty="0" smtClean="0">
                <a:solidFill>
                  <a:srgbClr val="000099"/>
                </a:solidFill>
              </a:rPr>
              <a:t> </a:t>
            </a:r>
            <a:r>
              <a:rPr lang="ru-RU" altLang="ru-RU" sz="2200" dirty="0" err="1" smtClean="0">
                <a:solidFill>
                  <a:srgbClr val="000099"/>
                </a:solidFill>
              </a:rPr>
              <a:t>засобів</a:t>
            </a:r>
            <a:r>
              <a:rPr lang="ru-RU" altLang="ru-RU" sz="2200" dirty="0" smtClean="0">
                <a:solidFill>
                  <a:srgbClr val="000099"/>
                </a:solidFill>
              </a:rPr>
              <a:t> </a:t>
            </a:r>
            <a:r>
              <a:rPr lang="ru-RU" altLang="ru-RU" sz="2200" dirty="0" err="1" smtClean="0">
                <a:solidFill>
                  <a:srgbClr val="000099"/>
                </a:solidFill>
              </a:rPr>
              <a:t>навчання</a:t>
            </a:r>
            <a:endParaRPr lang="ru-RU" altLang="ru-RU" sz="2200" dirty="0">
              <a:solidFill>
                <a:srgbClr val="000099"/>
              </a:solidFill>
            </a:endParaRPr>
          </a:p>
          <a:p>
            <a:pPr marL="434975" indent="-260350">
              <a:buFont typeface="Arial" charset="0"/>
              <a:buChar char="•"/>
              <a:defRPr/>
            </a:pPr>
            <a:r>
              <a:rPr lang="ru-RU" altLang="ru-RU" sz="2200" dirty="0" err="1">
                <a:solidFill>
                  <a:srgbClr val="000099"/>
                </a:solidFill>
              </a:rPr>
              <a:t>Активне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>
                <a:solidFill>
                  <a:srgbClr val="000099"/>
                </a:solidFill>
              </a:rPr>
              <a:t>залучення</a:t>
            </a:r>
            <a:r>
              <a:rPr lang="ru-RU" altLang="ru-RU" sz="2200" dirty="0">
                <a:solidFill>
                  <a:srgbClr val="000099"/>
                </a:solidFill>
              </a:rPr>
              <a:t> до </a:t>
            </a:r>
            <a:r>
              <a:rPr lang="ru-RU" altLang="ru-RU" sz="2200" dirty="0" err="1">
                <a:solidFill>
                  <a:srgbClr val="000099"/>
                </a:solidFill>
              </a:rPr>
              <a:t>освітнього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>
                <a:solidFill>
                  <a:srgbClr val="000099"/>
                </a:solidFill>
              </a:rPr>
              <a:t>процесу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>
                <a:solidFill>
                  <a:srgbClr val="000099"/>
                </a:solidFill>
              </a:rPr>
              <a:t>роботодавців</a:t>
            </a:r>
            <a:r>
              <a:rPr lang="ru-RU" altLang="ru-RU" sz="2200" dirty="0">
                <a:solidFill>
                  <a:srgbClr val="000099"/>
                </a:solidFill>
              </a:rPr>
              <a:t> та </a:t>
            </a:r>
            <a:r>
              <a:rPr lang="ru-RU" altLang="ru-RU" sz="2200" dirty="0" err="1">
                <a:solidFill>
                  <a:srgbClr val="000099"/>
                </a:solidFill>
              </a:rPr>
              <a:t>соціальних</a:t>
            </a:r>
            <a:r>
              <a:rPr lang="ru-RU" altLang="ru-RU" sz="2200" dirty="0">
                <a:solidFill>
                  <a:srgbClr val="000099"/>
                </a:solidFill>
              </a:rPr>
              <a:t> </a:t>
            </a:r>
            <a:r>
              <a:rPr lang="ru-RU" altLang="ru-RU" sz="2200" dirty="0" err="1">
                <a:solidFill>
                  <a:srgbClr val="000099"/>
                </a:solidFill>
              </a:rPr>
              <a:t>партнерів</a:t>
            </a:r>
            <a:endParaRPr lang="ru-RU" altLang="ru-RU" sz="2200" dirty="0">
              <a:solidFill>
                <a:srgbClr val="000099"/>
              </a:solidFill>
            </a:endParaRPr>
          </a:p>
          <a:p>
            <a:pPr marL="0" lvl="1">
              <a:buFont typeface="Arial" charset="0"/>
              <a:buChar char="•"/>
              <a:defRPr/>
            </a:pPr>
            <a:endParaRPr lang="uk-UA" altLang="ru-RU" sz="2200" dirty="0">
              <a:solidFill>
                <a:srgbClr val="000099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11413" y="3175"/>
            <a:ext cx="6732587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ПЕРСПЕКТИВИ РОЗВИТКУ ДО 2027 РОКУ</a:t>
            </a:r>
            <a:endParaRPr lang="ru-RU" altLang="ru-RU" sz="28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976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5157788"/>
            <a:ext cx="2019300" cy="1527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7638" name="Picture 6" descr="ÐÐ°ÑÑÐ¸Ð½ÐºÐ¸ Ð¿Ð¾ Ð·Ð°Ð¿ÑÐ¾ÑÑ Ð¸ÐºÑ Ð² Ð¾Ð±ÑÐ°Ð·Ð¾Ð²Ð°Ð½Ð¸Ð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3338" y="5270500"/>
            <a:ext cx="1952625" cy="1300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7640" name="Picture 8" descr="ÐÐ°ÑÑÐ¸Ð½ÐºÐ¸ Ð¿Ð¾ Ð·Ð°Ð¿ÑÐ¾ÑÑ ÑÐ°Ð±Ð¾ÑÐ¾Ð´Ð°ÑÐµÐ»Ð¸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6372225" y="5165725"/>
            <a:ext cx="2016125" cy="1420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971600" y="836712"/>
            <a:ext cx="7560840" cy="25922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altLang="ru-RU" sz="2600" b="1" dirty="0">
                <a:solidFill>
                  <a:srgbClr val="000099"/>
                </a:solidFill>
                <a:latin typeface="Verdana" pitchFamily="34" charset="0"/>
              </a:rPr>
              <a:t>Впровадження енергозберігаючих технологій</a:t>
            </a:r>
          </a:p>
          <a:p>
            <a:pPr indent="271463">
              <a:buFont typeface="Arial" charset="0"/>
              <a:buChar char="•"/>
              <a:defRPr/>
            </a:pPr>
            <a:r>
              <a:rPr lang="uk-UA" altLang="ru-RU" sz="2600" dirty="0">
                <a:solidFill>
                  <a:srgbClr val="000099"/>
                </a:solidFill>
              </a:rPr>
              <a:t>Заміна електричних ламп</a:t>
            </a:r>
          </a:p>
          <a:p>
            <a:pPr indent="271463">
              <a:buFont typeface="Arial" charset="0"/>
              <a:buChar char="•"/>
              <a:defRPr/>
            </a:pPr>
            <a:r>
              <a:rPr lang="uk-UA" altLang="ru-RU" sz="2600" dirty="0">
                <a:solidFill>
                  <a:srgbClr val="000099"/>
                </a:solidFill>
              </a:rPr>
              <a:t>Ремонт та утеплення вікон та дверей</a:t>
            </a:r>
          </a:p>
          <a:p>
            <a:pPr indent="271463">
              <a:buFont typeface="Arial" charset="0"/>
              <a:buChar char="•"/>
              <a:defRPr/>
            </a:pPr>
            <a:r>
              <a:rPr lang="uk-UA" altLang="ru-RU" sz="2600" dirty="0">
                <a:solidFill>
                  <a:srgbClr val="000099"/>
                </a:solidFill>
              </a:rPr>
              <a:t>Встановлення металопластикових вікон</a:t>
            </a:r>
          </a:p>
          <a:p>
            <a:pPr indent="271463">
              <a:buFont typeface="Arial" charset="0"/>
              <a:buChar char="•"/>
              <a:defRPr/>
            </a:pPr>
            <a:r>
              <a:rPr lang="uk-UA" altLang="ru-RU" sz="2600" dirty="0">
                <a:solidFill>
                  <a:srgbClr val="000099"/>
                </a:solidFill>
              </a:rPr>
              <a:t>Заміна дверей</a:t>
            </a:r>
          </a:p>
          <a:p>
            <a:pPr marL="0" lvl="1" algn="ctr">
              <a:buClr>
                <a:srgbClr val="800000"/>
              </a:buClr>
              <a:defRPr/>
            </a:pPr>
            <a:endParaRPr lang="uk-UA" altLang="ru-RU" sz="2600" b="1" i="1" dirty="0">
              <a:solidFill>
                <a:srgbClr val="000099"/>
              </a:solidFill>
            </a:endParaRPr>
          </a:p>
          <a:p>
            <a:pPr marL="0" lvl="1" algn="ctr">
              <a:buClr>
                <a:srgbClr val="800000"/>
              </a:buClr>
              <a:defRPr/>
            </a:pPr>
            <a:endParaRPr lang="uk-UA" altLang="ru-RU" sz="2600" i="1" dirty="0">
              <a:solidFill>
                <a:srgbClr val="000099"/>
              </a:solidFill>
            </a:endParaRPr>
          </a:p>
        </p:txBody>
      </p:sp>
      <p:pic>
        <p:nvPicPr>
          <p:cNvPr id="186374" name="Picture 6" descr="Картинки по запросу современные входные пластиковые двер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068638"/>
            <a:ext cx="2663825" cy="3159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11413" y="3175"/>
            <a:ext cx="6732587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ПЕРСПЕКТИВИ РОЗВИТКУ ДО 2021 РОКУ</a:t>
            </a:r>
            <a:endParaRPr lang="ru-RU" altLang="ru-RU" sz="28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86370" name="Picture 2" descr="Картинки по запросу металлопластиковые окна в школ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4152900"/>
            <a:ext cx="3384550" cy="237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6376" name="Picture 8" descr="Картинки по запросу энергосберегающие ламп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716338"/>
            <a:ext cx="2690812" cy="2019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8" name="Picture 8" descr="Картинки по запросу умывальники общежитие"/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6157913" y="2816225"/>
            <a:ext cx="2674937" cy="2262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492981" y="836712"/>
            <a:ext cx="8333708" cy="1296144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altLang="ru-RU" sz="2600" b="1">
                <a:solidFill>
                  <a:srgbClr val="000099"/>
                </a:solidFill>
                <a:latin typeface="Verdana" pitchFamily="34" charset="0"/>
              </a:rPr>
              <a:t>Створення умов для комфортного проживання учнів в гуртожитку відповідно до санітарних вимог та норм</a:t>
            </a:r>
            <a:endParaRPr lang="uk-UA" altLang="ru-RU" sz="2600">
              <a:solidFill>
                <a:srgbClr val="000099"/>
              </a:solidFill>
              <a:latin typeface="Verdana" pitchFamily="34" charset="0"/>
            </a:endParaRPr>
          </a:p>
        </p:txBody>
      </p:sp>
      <p:pic>
        <p:nvPicPr>
          <p:cNvPr id="189446" name="Picture 6" descr="Картинки по запросу кухня общежит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3263" y="4724400"/>
            <a:ext cx="3273425" cy="184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9442" name="Picture 2" descr="Картинки по запросу общежитие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492375"/>
            <a:ext cx="3467100" cy="2305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411413" y="3175"/>
            <a:ext cx="6732587" cy="549275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28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ПЕРСПЕКТИВИ РОЗВИТКУ ДО 2021 РОКУ</a:t>
            </a:r>
            <a:endParaRPr lang="ru-RU" altLang="ru-RU" sz="28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7144" y="764704"/>
            <a:ext cx="740266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7200" b="1" dirty="0" err="1">
                <a:ln w="127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</a:rPr>
              <a:t>Дякую</a:t>
            </a:r>
            <a:r>
              <a:rPr lang="ru-RU" sz="7200" b="1" dirty="0">
                <a:ln w="127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</a:rPr>
              <a:t> за </a:t>
            </a:r>
            <a:r>
              <a:rPr lang="ru-RU" sz="7200" b="1" dirty="0" err="1">
                <a:ln w="127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</a:rPr>
              <a:t>увагу</a:t>
            </a:r>
            <a:r>
              <a:rPr lang="ru-RU" sz="7200" b="1" dirty="0">
                <a:ln w="12700" cmpd="sng">
                  <a:solidFill>
                    <a:srgbClr val="000099"/>
                  </a:solidFill>
                  <a:prstDash val="solid"/>
                </a:ln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2492375"/>
            <a:ext cx="6218237" cy="3498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80964" y="615950"/>
            <a:ext cx="8610494" cy="6227421"/>
          </a:xfrm>
          <a:prstGeom prst="roundRect">
            <a:avLst>
              <a:gd name="adj" fmla="val 6910"/>
            </a:avLst>
          </a:prstGeom>
          <a:solidFill>
            <a:schemeClr val="bg1"/>
          </a:solidFill>
          <a:ln>
            <a:solidFill>
              <a:srgbClr val="000099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Навчально-практичний 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за професією «Електрозварник ручного зварювання. Електрозварник на автоматичних та напівавтоматичних зварювальних машинах. Зварник» </a:t>
            </a:r>
            <a:endParaRPr lang="uk-UA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200" b="1" dirty="0">
                <a:solidFill>
                  <a:srgbClr val="000099"/>
                </a:solidFill>
              </a:rPr>
              <a:t>Для роботи центру придбано сучасне зварювальне обладнання, комп’ютерні зварювальні тренажери, мультимедійний проектор; створено 2 зварювальні майстерні, кабінет зварювальних </a:t>
            </a:r>
            <a:r>
              <a:rPr lang="uk-UA" sz="1200" b="1" dirty="0" smtClean="0">
                <a:solidFill>
                  <a:srgbClr val="000099"/>
                </a:solidFill>
              </a:rPr>
              <a:t>технологій</a:t>
            </a:r>
            <a:endParaRPr lang="ru-RU" sz="1200" dirty="0">
              <a:solidFill>
                <a:srgbClr val="000099"/>
              </a:solidFill>
            </a:endParaRPr>
          </a:p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600" b="1" u="sng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Зварювальна </a:t>
            </a:r>
            <a:r>
              <a:rPr lang="uk-UA" sz="1600" b="1" u="sng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майстерня №1 </a:t>
            </a:r>
            <a:endParaRPr lang="x-none" sz="160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600" b="1" u="sng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«Напівавтоматичного зварювання»: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defRPr/>
            </a:pP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 - 216  </a:t>
            </a:r>
            <a:r>
              <a:rPr lang="uk-UA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</a:t>
            </a: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</a:t>
            </a:r>
            <a:endParaRPr lang="x-none" sz="160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defRPr/>
            </a:pP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кабін по 2 робочих місця</a:t>
            </a:r>
          </a:p>
          <a:p>
            <a:pPr marL="4208463" indent="15875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600" b="1" u="sng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Зварювальна </a:t>
            </a:r>
            <a:r>
              <a:rPr lang="uk-UA" sz="1600" b="1" u="sng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майстерня №2  </a:t>
            </a:r>
            <a:endParaRPr lang="x-none" sz="160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08463" indent="15875">
              <a:lnSpc>
                <a:spcPct val="115000"/>
              </a:lnSpc>
              <a:spcAft>
                <a:spcPts val="0"/>
              </a:spcAft>
              <a:defRPr/>
            </a:pPr>
            <a:r>
              <a:rPr lang="uk-UA" sz="1600" b="1" u="sng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600" b="1" u="sng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Аргонодугового</a:t>
            </a:r>
            <a:r>
              <a:rPr lang="uk-UA" sz="1600" b="1" u="sng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зварювання неплавким електродом»:</a:t>
            </a:r>
            <a:endParaRPr lang="x-none" sz="160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08463" indent="15875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defRPr/>
            </a:pP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 - 102  </a:t>
            </a:r>
            <a:r>
              <a:rPr lang="uk-UA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</a:t>
            </a: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</a:t>
            </a:r>
          </a:p>
          <a:p>
            <a:pPr marL="4208463" indent="15875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defRPr/>
            </a:pP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робочих місць для зварювання</a:t>
            </a:r>
            <a:endParaRPr lang="x-none" sz="160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08463" indent="15875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defRPr/>
            </a:pP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робоче місце для роботи на </a:t>
            </a:r>
            <a:r>
              <a:rPr lang="uk-UA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плазморіз</a:t>
            </a: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Not Power</a:t>
            </a:r>
            <a:r>
              <a:rPr lang="ru-RU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</a:p>
          <a:p>
            <a:pPr marL="627063" indent="15875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defRPr/>
            </a:pPr>
            <a:r>
              <a:rPr lang="uk-UA" sz="1600" b="1" u="sng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Кабінет професійно-</a:t>
            </a:r>
          </a:p>
          <a:p>
            <a:pPr marL="627063" indent="15875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defRPr/>
            </a:pPr>
            <a:r>
              <a:rPr lang="uk-UA" sz="1600" b="1" u="sng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теоретичної </a:t>
            </a:r>
            <a:r>
              <a:rPr lang="uk-UA" sz="1600" b="1" u="sng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підготовки:</a:t>
            </a:r>
          </a:p>
          <a:p>
            <a:pPr marL="627063" indent="15875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defRPr/>
            </a:pP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 - 81  </a:t>
            </a:r>
            <a:r>
              <a:rPr lang="uk-UA" sz="16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</a:t>
            </a: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</a:t>
            </a:r>
            <a:endParaRPr lang="x-none" sz="160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7063" indent="15875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defRPr/>
            </a:pP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робоче місце викладача</a:t>
            </a:r>
            <a:endParaRPr lang="x-none" sz="160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7063" indent="15875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Font typeface="Times New Roman" panose="02020603050405020304" pitchFamily="18" charset="0"/>
              <a:buChar char="-"/>
              <a:defRPr/>
            </a:pP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 учнівських місць</a:t>
            </a:r>
            <a:endParaRPr lang="ru-RU" altLang="ru-RU" sz="1600" b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708400" y="4763"/>
            <a:ext cx="5435600" cy="598487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Загальні відомості</a:t>
            </a:r>
            <a:endParaRPr lang="ru-RU" altLang="ru-RU" sz="36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3" descr="C:\Users\Emperor Vlad\Google Диск\01. Училище\НПЦ\Теоретичний кабінет\1\DSCN995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138706" y="5304595"/>
            <a:ext cx="2288346" cy="128723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2" descr="C:\Users\Emperor Vlad\Google Диск\01. Училище\НПЦ\Теоретичний кабінет\DSCN9940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779912" y="5335088"/>
            <a:ext cx="2195048" cy="124686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3" descr="C:\Users\Emperor Vlad\Google Диск\01. Училище\НПЦ\Відібрані 2\DSCN6643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23528" y="3343856"/>
            <a:ext cx="2304256" cy="12875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5" descr="C:\Users\Emperor Vlad\Google Диск\02. Временное\Матеріально-технічне забезпечення\DSCN0439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979712" y="3573016"/>
            <a:ext cx="2296458" cy="130372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7" descr="C:\Users\Emperor Vlad\Google Диск\02. Временное\Матеріально-технічне забезпечення\DSCN0436.JP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4040876" y="2065345"/>
            <a:ext cx="2078560" cy="116922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" name="Picture 8" descr="C:\Users\Emperor Vlad\Google Диск\02. Временное\Матеріально-технічне забезпечення\DSCN0437.JPG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6391786" y="2015325"/>
            <a:ext cx="2227100" cy="125277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5"/>
          <p:cNvSpPr>
            <a:spLocks noChangeArrowheads="1"/>
          </p:cNvSpPr>
          <p:nvPr/>
        </p:nvSpPr>
        <p:spPr bwMode="auto">
          <a:xfrm>
            <a:off x="57150" y="592138"/>
            <a:ext cx="8874125" cy="3804225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 w="9525">
            <a:solidFill>
              <a:srgbClr val="000099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u="sng" dirty="0">
                <a:solidFill>
                  <a:srgbClr val="000099"/>
                </a:solidFill>
              </a:rPr>
              <a:t>Головною метою діяльності </a:t>
            </a:r>
          </a:p>
          <a:p>
            <a:pPr algn="ctr"/>
            <a:r>
              <a:rPr lang="uk-UA" sz="2000" b="1" u="sng" dirty="0">
                <a:solidFill>
                  <a:srgbClr val="000099"/>
                </a:solidFill>
              </a:rPr>
              <a:t>навчально-практичного центру є: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srgbClr val="000099"/>
                </a:solidFill>
              </a:rPr>
              <a:t> удосконалення практичної підготовки учнів, слухачів закладів професійної (професійно-технічної) освіти за професіями «Електрозварник ручного зварювання», «Електрогазозварник</a:t>
            </a:r>
            <a:r>
              <a:rPr lang="uk-UA" sz="1600" dirty="0" smtClean="0">
                <a:solidFill>
                  <a:srgbClr val="000099"/>
                </a:solidFill>
              </a:rPr>
              <a:t>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rgbClr val="000099"/>
                </a:solidFill>
              </a:rPr>
              <a:t> </a:t>
            </a:r>
            <a:r>
              <a:rPr lang="uk-UA" sz="1600" dirty="0">
                <a:solidFill>
                  <a:srgbClr val="000099"/>
                </a:solidFill>
              </a:rPr>
              <a:t>підвищення кваліфікації педагогічних працівників, фахівців організацій, підприємств, установ, слухачів з числа незайнятого населення</a:t>
            </a:r>
            <a:r>
              <a:rPr lang="uk-UA" sz="1600" dirty="0" smtClean="0">
                <a:solidFill>
                  <a:srgbClr val="000099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rgbClr val="000099"/>
                </a:solidFill>
              </a:rPr>
              <a:t> </a:t>
            </a:r>
            <a:r>
              <a:rPr lang="uk-UA" sz="1600" dirty="0">
                <a:solidFill>
                  <a:srgbClr val="000099"/>
                </a:solidFill>
              </a:rPr>
              <a:t>надання освітніх послуг з професійно-технічного навчання, перепідготовки та підвищення кваліфікації робітників за професіями зварювального виробництва</a:t>
            </a:r>
            <a:r>
              <a:rPr lang="uk-UA" sz="1600" dirty="0" smtClean="0">
                <a:solidFill>
                  <a:srgbClr val="000099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rgbClr val="000099"/>
                </a:solidFill>
              </a:rPr>
              <a:t> </a:t>
            </a:r>
            <a:r>
              <a:rPr lang="uk-UA" sz="1600" dirty="0">
                <a:solidFill>
                  <a:srgbClr val="000099"/>
                </a:solidFill>
              </a:rPr>
              <a:t>впровадження у освітній процес новітніх виробничих технологій із застосуванням сучасного обладнання, інструментів і матеріалів</a:t>
            </a:r>
            <a:r>
              <a:rPr lang="uk-UA" sz="1600" dirty="0" smtClean="0">
                <a:solidFill>
                  <a:srgbClr val="000099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rgbClr val="000099"/>
                </a:solidFill>
              </a:rPr>
              <a:t>співробітництво </a:t>
            </a:r>
            <a:r>
              <a:rPr lang="uk-UA" sz="1600" dirty="0">
                <a:solidFill>
                  <a:srgbClr val="000099"/>
                </a:solidFill>
              </a:rPr>
              <a:t>та постійний зв’язок з підприємствами замовниками кадрів з метою поширення інноваційних педагогічних та виробничих технологій, інформації щодо новітніх матеріалів, інструментів, обладнання.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708400" y="4763"/>
            <a:ext cx="5435600" cy="598487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Загальні відомості</a:t>
            </a:r>
            <a:endParaRPr lang="ru-RU" altLang="ru-RU" sz="36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Emperor Vlad\Google Диск\01. Училище\НПЦ\Відібрані 2\DSCN6616-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37206" y="4499296"/>
            <a:ext cx="2362039" cy="1950105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pic>
        <p:nvPicPr>
          <p:cNvPr id="7" name="Picture 3" descr="C:\Users\Emperor Vlad\Google Диск\01. Училище\НПЦ\Відібрані 2\DSCN6625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452909">
            <a:off x="2725995" y="4422397"/>
            <a:ext cx="2271102" cy="1658104"/>
          </a:xfrm>
          <a:prstGeom prst="roundRect">
            <a:avLst>
              <a:gd name="adj" fmla="val 16667"/>
            </a:avLst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pic>
        <p:nvPicPr>
          <p:cNvPr id="6146" name="Picture 2" descr="C:\Emperor\Училище\2018\18.05.08 Зварювання\DSCN4336-1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024729" y="4514735"/>
            <a:ext cx="3457999" cy="2170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80963" y="615950"/>
            <a:ext cx="8828087" cy="1246763"/>
          </a:xfrm>
          <a:prstGeom prst="roundRect">
            <a:avLst>
              <a:gd name="adj" fmla="val 6910"/>
            </a:avLst>
          </a:prstGeom>
          <a:solidFill>
            <a:schemeClr val="bg1"/>
          </a:solidFill>
          <a:ln>
            <a:solidFill>
              <a:srgbClr val="000099"/>
            </a:solidFill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u="sng" dirty="0">
                <a:solidFill>
                  <a:srgbClr val="000099"/>
                </a:solidFill>
                <a:latin typeface="Arial Narrow" panose="020B0606020202030204" pitchFamily="34" charset="0"/>
              </a:rPr>
              <a:t>НАВЧАЛЬНО-ВИРОБНИЧІ ПРИМІЩЕННЯ:</a:t>
            </a:r>
          </a:p>
          <a:p>
            <a:pPr algn="ctr">
              <a:defRPr/>
            </a:pPr>
            <a:r>
              <a:rPr lang="uk-UA" b="1" dirty="0" smtClean="0">
                <a:solidFill>
                  <a:srgbClr val="000099"/>
                </a:solidFill>
                <a:latin typeface="Arial Narrow" panose="020B0606020202030204" pitchFamily="34" charset="0"/>
                <a:cs typeface="Times New Roman" pitchFamily="18" charset="0"/>
              </a:rPr>
              <a:t>У 2021 році закінчено капітальний ремонт </a:t>
            </a:r>
            <a:r>
              <a:rPr lang="ru-RU" sz="2000" b="1" u="sng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“</a:t>
            </a:r>
            <a:r>
              <a:rPr lang="ru-RU" sz="2000" b="1" u="sng" dirty="0" err="1" smtClean="0">
                <a:solidFill>
                  <a:srgbClr val="000099"/>
                </a:solidFill>
                <a:latin typeface="Arial Narrow" panose="020B0606020202030204" pitchFamily="34" charset="0"/>
              </a:rPr>
              <a:t>Хіміко-бактеріологічної</a:t>
            </a:r>
            <a:r>
              <a:rPr lang="ru-RU" sz="2000" b="1" u="sng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u="sng" dirty="0" err="1" smtClean="0">
                <a:solidFill>
                  <a:srgbClr val="000099"/>
                </a:solidFill>
                <a:latin typeface="Arial Narrow" panose="020B0606020202030204" pitchFamily="34" charset="0"/>
              </a:rPr>
              <a:t>лабораторії</a:t>
            </a:r>
            <a:r>
              <a:rPr lang="ru-RU" sz="2000" b="1" u="sng" dirty="0" smtClean="0">
                <a:solidFill>
                  <a:srgbClr val="000099"/>
                </a:solidFill>
                <a:latin typeface="Arial Narrow" panose="020B0606020202030204" pitchFamily="34" charset="0"/>
              </a:rPr>
              <a:t>”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робоче місце </a:t>
            </a:r>
            <a:r>
              <a:rPr lang="uk-UA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викладача</a:t>
            </a:r>
            <a:endParaRPr lang="uk-UA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uk-UA" sz="16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</a:t>
            </a:r>
            <a:r>
              <a:rPr lang="uk-UA" sz="16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учнівських місць</a:t>
            </a:r>
            <a:endParaRPr lang="ru-RU" altLang="ru-RU" sz="1600" b="1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708400" y="4763"/>
            <a:ext cx="5435600" cy="598487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uk-UA" altLang="ru-RU" sz="3600" b="1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Загальні відомості</a:t>
            </a:r>
            <a:endParaRPr lang="ru-RU" altLang="ru-RU" sz="3600" b="1" dirty="0">
              <a:solidFill>
                <a:srgbClr val="00009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7137" y="1920280"/>
            <a:ext cx="38393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придбано</a:t>
            </a:r>
            <a:r>
              <a:rPr lang="uk-UA" b="1" dirty="0">
                <a:solidFill>
                  <a:srgbClr val="000099"/>
                </a:solidFill>
              </a:rPr>
              <a:t>:</a:t>
            </a:r>
            <a:endParaRPr lang="ru-RU" b="1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99"/>
                </a:solidFill>
              </a:rPr>
              <a:t>Лабораторні шафи</a:t>
            </a:r>
            <a:endParaRPr lang="ru-RU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9"/>
                </a:solidFill>
              </a:rPr>
              <a:t>LED-</a:t>
            </a:r>
            <a:r>
              <a:rPr lang="uk-UA" dirty="0">
                <a:solidFill>
                  <a:srgbClr val="000099"/>
                </a:solidFill>
              </a:rPr>
              <a:t>світильники</a:t>
            </a:r>
            <a:endParaRPr lang="ru-RU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99"/>
                </a:solidFill>
              </a:rPr>
              <a:t>Учнівські лабораторні столи</a:t>
            </a:r>
            <a:endParaRPr lang="ru-RU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99"/>
                </a:solidFill>
              </a:rPr>
              <a:t>Хімічні реактиви та </a:t>
            </a:r>
            <a:r>
              <a:rPr lang="uk-UA" dirty="0" err="1">
                <a:solidFill>
                  <a:srgbClr val="000099"/>
                </a:solidFill>
              </a:rPr>
              <a:t>фіксанали</a:t>
            </a:r>
            <a:endParaRPr lang="ru-RU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99"/>
                </a:solidFill>
              </a:rPr>
              <a:t>Лабораторний посуд</a:t>
            </a:r>
            <a:endParaRPr lang="ru-RU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99"/>
                </a:solidFill>
              </a:rPr>
              <a:t>Фільтрувальні матеріали</a:t>
            </a:r>
            <a:endParaRPr lang="ru-RU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99"/>
                </a:solidFill>
              </a:rPr>
              <a:t>Мікроскоп</a:t>
            </a:r>
            <a:endParaRPr lang="ru-RU" dirty="0">
              <a:solidFill>
                <a:srgbClr val="000099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99"/>
                </a:solidFill>
              </a:rPr>
              <a:t>Медичні </a:t>
            </a:r>
            <a:r>
              <a:rPr lang="uk-UA" dirty="0" smtClean="0">
                <a:solidFill>
                  <a:srgbClr val="000099"/>
                </a:solidFill>
              </a:rPr>
              <a:t>препарати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6250" y="19168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>
                <a:solidFill>
                  <a:srgbClr val="000099"/>
                </a:solidFill>
              </a:rPr>
              <a:t>замінено</a:t>
            </a:r>
            <a:r>
              <a:rPr lang="uk-UA" b="1" dirty="0">
                <a:solidFill>
                  <a:srgbClr val="000099"/>
                </a:solidFill>
              </a:rPr>
              <a:t>:</a:t>
            </a:r>
            <a:endParaRPr lang="ru-RU" b="1" dirty="0">
              <a:solidFill>
                <a:srgbClr val="000099"/>
              </a:solidFill>
            </a:endParaRPr>
          </a:p>
          <a:p>
            <a:r>
              <a:rPr lang="uk-UA" dirty="0">
                <a:solidFill>
                  <a:srgbClr val="000099"/>
                </a:solidFill>
              </a:rPr>
              <a:t>- вентиляційну систему лабораторії</a:t>
            </a:r>
            <a:endParaRPr lang="ru-RU" dirty="0">
              <a:solidFill>
                <a:srgbClr val="000099"/>
              </a:solidFill>
            </a:endParaRPr>
          </a:p>
          <a:p>
            <a:r>
              <a:rPr lang="uk-UA" dirty="0">
                <a:solidFill>
                  <a:srgbClr val="000099"/>
                </a:solidFill>
              </a:rPr>
              <a:t>- вікна</a:t>
            </a:r>
            <a:endParaRPr lang="ru-RU" dirty="0">
              <a:solidFill>
                <a:srgbClr val="000099"/>
              </a:solidFill>
            </a:endParaRPr>
          </a:p>
          <a:p>
            <a:r>
              <a:rPr lang="uk-UA" dirty="0">
                <a:solidFill>
                  <a:srgbClr val="000099"/>
                </a:solidFill>
              </a:rPr>
              <a:t>- двері</a:t>
            </a:r>
            <a:endParaRPr lang="ru-RU" dirty="0">
              <a:solidFill>
                <a:srgbClr val="000099"/>
              </a:solidFill>
            </a:endParaRPr>
          </a:p>
          <a:p>
            <a:r>
              <a:rPr lang="uk-UA" dirty="0">
                <a:solidFill>
                  <a:srgbClr val="000099"/>
                </a:solidFill>
              </a:rPr>
              <a:t>- покриття </a:t>
            </a:r>
            <a:r>
              <a:rPr lang="uk-UA" dirty="0" smtClean="0">
                <a:solidFill>
                  <a:srgbClr val="000099"/>
                </a:solidFill>
              </a:rPr>
              <a:t>стелі, </a:t>
            </a:r>
            <a:r>
              <a:rPr lang="uk-UA" dirty="0">
                <a:solidFill>
                  <a:srgbClr val="000099"/>
                </a:solidFill>
              </a:rPr>
              <a:t>стін та підлоги</a:t>
            </a:r>
            <a:endParaRPr lang="ru-RU" dirty="0">
              <a:solidFill>
                <a:srgbClr val="000099"/>
              </a:solidFill>
            </a:endParaRPr>
          </a:p>
          <a:p>
            <a:endParaRPr lang="uk-UA" dirty="0">
              <a:solidFill>
                <a:srgbClr val="000099"/>
              </a:solidFill>
            </a:endParaRPr>
          </a:p>
          <a:p>
            <a:r>
              <a:rPr lang="uk-UA" dirty="0" smtClean="0">
                <a:solidFill>
                  <a:srgbClr val="000099"/>
                </a:solidFill>
              </a:rPr>
              <a:t>Проведені ремонтні </a:t>
            </a:r>
            <a:r>
              <a:rPr lang="uk-UA" dirty="0" err="1" smtClean="0">
                <a:solidFill>
                  <a:srgbClr val="000099"/>
                </a:solidFill>
              </a:rPr>
              <a:t>малярно</a:t>
            </a:r>
            <a:r>
              <a:rPr lang="uk-UA" dirty="0" smtClean="0">
                <a:solidFill>
                  <a:srgbClr val="000099"/>
                </a:solidFill>
              </a:rPr>
              <a:t>-штукатурні роботи, проведено нову додаткову електромережу під електрообладнання.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96612" name="Picture 4" descr="D:\пошта\DSCN0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736966"/>
            <a:ext cx="2973475" cy="177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3" name="Picture 5" descr="D:\пошта\DSCN0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28" y="4665171"/>
            <a:ext cx="3532244" cy="19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53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Картинки по запросу суми електроавтотран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8138" y="2492375"/>
            <a:ext cx="2079625" cy="1565275"/>
          </a:xfrm>
          <a:prstGeom prst="rect">
            <a:avLst/>
          </a:prstGeom>
          <a:ln w="1270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123728" y="103843"/>
            <a:ext cx="7020272" cy="484188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uk-UA" sz="2200" b="1" u="sng" dirty="0">
                <a:solidFill>
                  <a:srgbClr val="000099"/>
                </a:solidFill>
                <a:latin typeface="Arial Black" panose="020B0A04020102020204" pitchFamily="34" charset="0"/>
              </a:rPr>
              <a:t>СПІВРОБІТНИЦТВО ЗІ СТЕЙКХОЛДЕРАМИ </a:t>
            </a:r>
            <a:endParaRPr lang="ru-RU" altLang="ru-RU" sz="2200" b="1" u="sng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217797" y="1616012"/>
            <a:ext cx="7280093" cy="310913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numCol="2"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АТ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«Сумський завод «Насосенергомаш»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ru-RU" sz="1400" b="1" dirty="0">
                <a:latin typeface="Arial Narrow" panose="020B0606020202030204" pitchFamily="34" charset="0"/>
              </a:rPr>
              <a:t>ПАТ  </a:t>
            </a:r>
            <a:r>
              <a:rPr lang="ru-RU" sz="1400" b="1" dirty="0" smtClean="0">
                <a:latin typeface="Arial Narrow" panose="020B0606020202030204" pitchFamily="34" charset="0"/>
              </a:rPr>
              <a:t>«</a:t>
            </a:r>
            <a:r>
              <a:rPr lang="ru-RU" sz="1400" b="1" dirty="0" err="1" smtClean="0">
                <a:latin typeface="Arial Narrow" panose="020B0606020202030204" pitchFamily="34" charset="0"/>
              </a:rPr>
              <a:t>Сумське</a:t>
            </a:r>
            <a:r>
              <a:rPr lang="ru-RU" sz="1400" b="1" dirty="0" smtClean="0">
                <a:latin typeface="Arial Narrow" panose="020B0606020202030204" pitchFamily="34" charset="0"/>
              </a:rPr>
              <a:t> НВО»</a:t>
            </a:r>
            <a:endParaRPr lang="ru-RU" sz="1400" b="1" dirty="0">
              <a:latin typeface="Arial Narrow" panose="020B0606020202030204" pitchFamily="34" charset="0"/>
            </a:endParaRP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ПАТ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«Сумбуд»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ДБМП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Промбуд-1»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ТОВ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Хімбуд-2»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КП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</a:t>
            </a:r>
            <a:r>
              <a:rPr lang="uk-UA" sz="1400" b="1" dirty="0" err="1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Електроавтотранс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КП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Міськводоканал»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ДП «Сумський </a:t>
            </a:r>
            <a:r>
              <a:rPr lang="uk-UA" sz="1400" b="1" dirty="0" err="1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облавтодор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ДП «Аромат» філії «Сумський молочний завод»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ПАТ «</a:t>
            </a:r>
            <a:r>
              <a:rPr lang="uk-UA" sz="1400" b="1" dirty="0" err="1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СумиАвто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ТОВ Сумське АТП-15954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ПАТ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«Сумихімпром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ТОВ Сумське АТП-15955</a:t>
            </a:r>
            <a:endParaRPr lang="ru-RU" sz="1400" b="1" dirty="0" smtClean="0">
              <a:solidFill>
                <a:schemeClr val="bg1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ДП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ТОВ «ДЕВЕЛОПМЕНТ МАКС ЛЛС» «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АВТОІНВЕСТСТРОЙ-СУМИ»</a:t>
            </a:r>
            <a:endParaRPr lang="uk-UA" sz="1400" b="1" dirty="0">
              <a:solidFill>
                <a:schemeClr val="bg1">
                  <a:lumMod val="25000"/>
                </a:schemeClr>
              </a:solidFill>
              <a:latin typeface="Arial Narrow" panose="020B0606020202030204" pitchFamily="34" charset="0"/>
              <a:cs typeface="+mn-cs"/>
            </a:endParaRP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ТОВ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</a:t>
            </a:r>
            <a:r>
              <a:rPr lang="uk-UA" sz="1400" b="1" dirty="0" err="1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Автосфера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 Логістика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»)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НТЦ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«Діагностика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»)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ТОВ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Агрофірма «Вікторія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ПСП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Слобожанщина АГРО»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ТОВ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«Зернова 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індустрія»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ДП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«Сумський регіональний НВЦ стандартизації, метрології та сертифікації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ТОВ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</a:rPr>
              <a:t>«Суми-Електрод»</a:t>
            </a:r>
            <a:endParaRPr lang="ru-RU" sz="1400" b="1" dirty="0">
              <a:solidFill>
                <a:schemeClr val="bg1">
                  <a:lumMod val="25000"/>
                </a:schemeClr>
              </a:solidFill>
              <a:latin typeface="Arial Narrow" panose="020B0606020202030204" pitchFamily="34" charset="0"/>
            </a:endParaRP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ТОВ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АФ «</a:t>
            </a:r>
            <a:r>
              <a:rPr lang="uk-UA" sz="1400" b="1" dirty="0" err="1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Псьол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»,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ДБМП </a:t>
            </a:r>
            <a:r>
              <a:rPr lang="uk-UA" sz="1400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«</a:t>
            </a:r>
            <a:r>
              <a:rPr lang="uk-UA" sz="1400" b="1" dirty="0" err="1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Лебединпромбуд</a:t>
            </a:r>
            <a:r>
              <a:rPr lang="uk-UA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»</a:t>
            </a:r>
          </a:p>
          <a:p>
            <a:pPr marL="171450" indent="-171450">
              <a:spcBef>
                <a:spcPts val="0"/>
              </a:spcBef>
              <a:buClr>
                <a:srgbClr val="000099"/>
              </a:buClr>
              <a:buFont typeface="Wingdings" panose="05000000000000000000" pitchFamily="2" charset="2"/>
              <a:buChar char="ü"/>
              <a:tabLst>
                <a:tab pos="92075" algn="l"/>
              </a:tabLst>
              <a:defRPr/>
            </a:pPr>
            <a:r>
              <a:rPr lang="en-US" sz="1400" b="1" dirty="0" smtClean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cs typeface="+mn-cs"/>
              </a:rPr>
              <a:t>DN SERVISE</a:t>
            </a:r>
            <a:endParaRPr lang="uk-UA" sz="1400" b="1" dirty="0" smtClean="0">
              <a:solidFill>
                <a:schemeClr val="bg1">
                  <a:lumMod val="25000"/>
                </a:schemeClr>
              </a:solidFill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193411" y="588031"/>
            <a:ext cx="7068613" cy="10081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sz="2800" b="1">
                <a:solidFill>
                  <a:srgbClr val="000099"/>
                </a:solidFill>
                <a:latin typeface="Verdana" pitchFamily="34" charset="0"/>
              </a:rPr>
              <a:t>Основні підприємства – </a:t>
            </a:r>
          </a:p>
          <a:p>
            <a:pPr marL="0" lvl="1" algn="ctr">
              <a:buClr>
                <a:srgbClr val="800000"/>
              </a:buClr>
              <a:defRPr/>
            </a:pPr>
            <a:r>
              <a:rPr lang="uk-UA" sz="2800" b="1">
                <a:solidFill>
                  <a:srgbClr val="000099"/>
                </a:solidFill>
                <a:latin typeface="Verdana" pitchFamily="34" charset="0"/>
              </a:rPr>
              <a:t>замовники робітничих кадрів</a:t>
            </a:r>
            <a:endParaRPr lang="ru-RU" altLang="ru-RU" sz="2800" b="1">
              <a:solidFill>
                <a:srgbClr val="000099"/>
              </a:solidFill>
              <a:latin typeface="Verdana" pitchFamily="34" charset="0"/>
            </a:endParaRPr>
          </a:p>
        </p:txBody>
      </p:sp>
      <p:pic>
        <p:nvPicPr>
          <p:cNvPr id="7" name="Picture 8" descr="item1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6872288" y="5299075"/>
            <a:ext cx="2006600" cy="1423988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9" name="Picture 2" descr="http://buysell.com.ua/upload/upload/normal/13-03/sumy-izgotovlenie_naruzhnoy_reklamy_sumy_254622.jpeg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1763713" y="5084763"/>
            <a:ext cx="2008187" cy="1574800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79206" name="Picture 6" descr="Картинки по запросу Агрофірма «Вікторія»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4935538"/>
            <a:ext cx="2349500" cy="1565275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79208" name="Picture 8" descr="Картинки по запросу суми-авто"/>
          <p:cNvPicPr>
            <a:picLocks noChangeAspect="1" noChangeArrowheads="1"/>
          </p:cNvPicPr>
          <p:nvPr/>
        </p:nvPicPr>
        <p:blipFill rotWithShape="1">
          <a:blip r:embed="rId7"/>
          <a:srcRect/>
          <a:stretch/>
        </p:blipFill>
        <p:spPr bwMode="auto">
          <a:xfrm>
            <a:off x="6584950" y="3890963"/>
            <a:ext cx="2305050" cy="1044575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98663" name="Picture 7"/>
          <p:cNvPicPr>
            <a:picLocks noChangeAspect="1" noChangeArrowheads="1"/>
          </p:cNvPicPr>
          <p:nvPr/>
        </p:nvPicPr>
        <p:blipFill rotWithShape="1">
          <a:blip r:embed="rId8"/>
          <a:srcRect b="6854"/>
          <a:stretch/>
        </p:blipFill>
        <p:spPr bwMode="auto">
          <a:xfrm>
            <a:off x="357188" y="4861718"/>
            <a:ext cx="1220787" cy="1712913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9204" name="Picture 4" descr="Картинки по запросу Насосенергомаш"/>
          <p:cNvPicPr>
            <a:picLocks noChangeAspect="1" noChangeArrowheads="1"/>
          </p:cNvPicPr>
          <p:nvPr/>
        </p:nvPicPr>
        <p:blipFill rotWithShape="1">
          <a:blip r:embed="rId9"/>
          <a:srcRect/>
          <a:stretch/>
        </p:blipFill>
        <p:spPr bwMode="auto">
          <a:xfrm>
            <a:off x="7251700" y="1916113"/>
            <a:ext cx="1411288" cy="1649412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24001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Картинки по запросу суми електроавтотран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8138" y="2492375"/>
            <a:ext cx="2079625" cy="1565275"/>
          </a:xfrm>
          <a:prstGeom prst="rect">
            <a:avLst/>
          </a:prstGeom>
          <a:ln w="12700">
            <a:solidFill>
              <a:srgbClr val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364614" y="2102374"/>
            <a:ext cx="7280093" cy="3910551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numCol="2"/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1463" indent="-184150"/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–    залучення </a:t>
            </a:r>
            <a:r>
              <a:rPr lang="uk-UA" sz="1600" b="1" dirty="0" err="1">
                <a:solidFill>
                  <a:schemeClr val="bg1">
                    <a:lumMod val="25000"/>
                  </a:schemeClr>
                </a:solidFill>
              </a:rPr>
              <a:t>стейкхолдерів</a:t>
            </a:r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 до </a:t>
            </a:r>
            <a:r>
              <a:rPr lang="uk-UA" sz="1600" b="1" u="sng" dirty="0" smtClean="0">
                <a:solidFill>
                  <a:schemeClr val="bg1">
                    <a:lumMod val="25000"/>
                  </a:schemeClr>
                </a:solidFill>
              </a:rPr>
              <a:t>розробки та </a:t>
            </a:r>
            <a:r>
              <a:rPr lang="uk-UA" sz="1600" b="1" u="sng" dirty="0">
                <a:solidFill>
                  <a:schemeClr val="bg1">
                    <a:lumMod val="25000"/>
                  </a:schemeClr>
                </a:solidFill>
              </a:rPr>
              <a:t>перегляду освітніх </a:t>
            </a:r>
            <a:r>
              <a:rPr lang="uk-UA" sz="1600" b="1" u="sng" dirty="0" smtClean="0">
                <a:solidFill>
                  <a:schemeClr val="bg1">
                    <a:lumMod val="25000"/>
                  </a:schemeClr>
                </a:solidFill>
              </a:rPr>
              <a:t>програм та робочих навчальних планів;</a:t>
            </a:r>
            <a:endParaRPr lang="ru-RU" sz="1600" b="1" u="sng" dirty="0">
              <a:solidFill>
                <a:schemeClr val="bg1">
                  <a:lumMod val="25000"/>
                </a:schemeClr>
              </a:solidFill>
            </a:endParaRPr>
          </a:p>
          <a:p>
            <a:pPr marL="271463" indent="-184150"/>
            <a:r>
              <a:rPr lang="uk-UA" sz="1600" b="1" u="sng" dirty="0" smtClean="0">
                <a:solidFill>
                  <a:schemeClr val="bg1">
                    <a:lumMod val="25000"/>
                  </a:schemeClr>
                </a:solidFill>
              </a:rPr>
              <a:t>–    </a:t>
            </a:r>
            <a:r>
              <a:rPr lang="uk-UA" sz="1600" b="1" u="sng" dirty="0">
                <a:solidFill>
                  <a:schemeClr val="bg1">
                    <a:lumMod val="25000"/>
                  </a:schemeClr>
                </a:solidFill>
              </a:rPr>
              <a:t>анкетування </a:t>
            </a:r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дійсних </a:t>
            </a:r>
            <a:r>
              <a:rPr lang="uk-UA" sz="1600" b="1" dirty="0" smtClean="0">
                <a:solidFill>
                  <a:schemeClr val="bg1">
                    <a:lumMod val="25000"/>
                  </a:schemeClr>
                </a:solidFill>
              </a:rPr>
              <a:t>та потенційних </a:t>
            </a:r>
            <a:r>
              <a:rPr lang="uk-UA" sz="1600" b="1" dirty="0" err="1" smtClean="0">
                <a:solidFill>
                  <a:schemeClr val="bg1">
                    <a:lumMod val="25000"/>
                  </a:schemeClr>
                </a:solidFill>
              </a:rPr>
              <a:t>стейкхолдерів</a:t>
            </a:r>
            <a:r>
              <a:rPr lang="uk-UA" sz="1600" b="1" dirty="0" smtClean="0">
                <a:solidFill>
                  <a:schemeClr val="bg1">
                    <a:lumMod val="25000"/>
                  </a:schemeClr>
                </a:solidFill>
              </a:rPr>
              <a:t>;</a:t>
            </a:r>
          </a:p>
          <a:p>
            <a:pPr marL="271463" indent="-184150"/>
            <a:r>
              <a:rPr lang="uk-UA" sz="1600" b="1" dirty="0" smtClean="0">
                <a:solidFill>
                  <a:schemeClr val="bg1">
                    <a:lumMod val="25000"/>
                  </a:schemeClr>
                </a:solidFill>
              </a:rPr>
              <a:t>– встановлення договірних відносин, що передбачають зокрема можливість </a:t>
            </a:r>
            <a:r>
              <a:rPr lang="uk-UA" sz="1600" b="1" u="sng" dirty="0" smtClean="0">
                <a:solidFill>
                  <a:schemeClr val="bg1">
                    <a:lumMod val="25000"/>
                  </a:schemeClr>
                </a:solidFill>
              </a:rPr>
              <a:t>проведення виробничої практики </a:t>
            </a:r>
            <a:r>
              <a:rPr lang="uk-UA" sz="1600" b="1" dirty="0" smtClean="0">
                <a:solidFill>
                  <a:schemeClr val="bg1">
                    <a:lumMod val="25000"/>
                  </a:schemeClr>
                </a:solidFill>
              </a:rPr>
              <a:t>на базі установ </a:t>
            </a:r>
            <a:r>
              <a:rPr lang="uk-UA" sz="1600" b="1" dirty="0" err="1" smtClean="0">
                <a:solidFill>
                  <a:schemeClr val="bg1">
                    <a:lumMod val="25000"/>
                  </a:schemeClr>
                </a:solidFill>
              </a:rPr>
              <a:t>стейкхолдерів</a:t>
            </a:r>
            <a:r>
              <a:rPr lang="uk-UA" sz="1600" b="1" dirty="0" smtClean="0">
                <a:solidFill>
                  <a:schemeClr val="bg1">
                    <a:lumMod val="25000"/>
                  </a:schemeClr>
                </a:solidFill>
              </a:rPr>
              <a:t> та подальше </a:t>
            </a:r>
            <a:r>
              <a:rPr lang="uk-UA" sz="1600" b="1" u="sng" dirty="0" smtClean="0">
                <a:solidFill>
                  <a:schemeClr val="bg1">
                    <a:lumMod val="25000"/>
                  </a:schemeClr>
                </a:solidFill>
              </a:rPr>
              <a:t>працевлаштування </a:t>
            </a:r>
            <a:r>
              <a:rPr lang="uk-UA" sz="1600" b="1" dirty="0" smtClean="0">
                <a:solidFill>
                  <a:schemeClr val="bg1">
                    <a:lumMod val="25000"/>
                  </a:schemeClr>
                </a:solidFill>
              </a:rPr>
              <a:t>випускників;</a:t>
            </a:r>
            <a:endParaRPr lang="ru-RU" sz="1600" b="1" dirty="0" smtClean="0">
              <a:solidFill>
                <a:schemeClr val="bg1">
                  <a:lumMod val="25000"/>
                </a:schemeClr>
              </a:solidFill>
            </a:endParaRPr>
          </a:p>
          <a:p>
            <a:pPr marL="271463" indent="-184150"/>
            <a:r>
              <a:rPr lang="uk-UA" sz="1600" b="1" dirty="0" smtClean="0">
                <a:solidFill>
                  <a:schemeClr val="bg1">
                    <a:lumMod val="25000"/>
                  </a:schemeClr>
                </a:solidFill>
              </a:rPr>
              <a:t>– </a:t>
            </a:r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залучення провідних фахівців установ </a:t>
            </a:r>
            <a:r>
              <a:rPr lang="uk-UA" sz="1600" b="1" dirty="0" err="1">
                <a:solidFill>
                  <a:schemeClr val="bg1">
                    <a:lumMod val="25000"/>
                  </a:schemeClr>
                </a:solidFill>
              </a:rPr>
              <a:t>стейкхолдерів</a:t>
            </a:r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 до </a:t>
            </a:r>
            <a:r>
              <a:rPr lang="uk-UA" sz="1600" b="1" u="sng" dirty="0">
                <a:solidFill>
                  <a:schemeClr val="bg1">
                    <a:lumMod val="25000"/>
                  </a:schemeClr>
                </a:solidFill>
              </a:rPr>
              <a:t>проведення навчальних занять </a:t>
            </a:r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на базі </a:t>
            </a:r>
            <a:r>
              <a:rPr lang="uk-UA" sz="1600" b="1" dirty="0" smtClean="0">
                <a:solidFill>
                  <a:schemeClr val="bg1">
                    <a:lumMod val="25000"/>
                  </a:schemeClr>
                </a:solidFill>
              </a:rPr>
              <a:t>училища </a:t>
            </a:r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та на базі установи </a:t>
            </a:r>
            <a:r>
              <a:rPr lang="uk-UA" sz="1600" b="1" dirty="0" err="1">
                <a:solidFill>
                  <a:schemeClr val="bg1">
                    <a:lumMod val="25000"/>
                  </a:schemeClr>
                </a:solidFill>
              </a:rPr>
              <a:t>стейкхолдера</a:t>
            </a:r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;</a:t>
            </a:r>
            <a:endParaRPr lang="ru-RU" sz="1600" b="1" dirty="0">
              <a:solidFill>
                <a:schemeClr val="bg1">
                  <a:lumMod val="25000"/>
                </a:schemeClr>
              </a:solidFill>
            </a:endParaRPr>
          </a:p>
          <a:p>
            <a:pPr marL="271463" indent="-184150" algn="ctr"/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– </a:t>
            </a:r>
            <a:r>
              <a:rPr lang="uk-UA" sz="1600" b="1" dirty="0" smtClean="0">
                <a:solidFill>
                  <a:schemeClr val="bg1">
                    <a:lumMod val="25000"/>
                  </a:schemeClr>
                </a:solidFill>
              </a:rPr>
              <a:t>запрошення </a:t>
            </a:r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представників установ </a:t>
            </a:r>
            <a:r>
              <a:rPr lang="uk-UA" sz="1600" b="1" dirty="0" err="1">
                <a:solidFill>
                  <a:schemeClr val="bg1">
                    <a:lumMod val="25000"/>
                  </a:schemeClr>
                </a:solidFill>
              </a:rPr>
              <a:t>стейкхолдерів</a:t>
            </a:r>
            <a:r>
              <a:rPr lang="uk-UA" sz="1600" b="1" dirty="0">
                <a:solidFill>
                  <a:schemeClr val="bg1">
                    <a:lumMod val="25000"/>
                  </a:schemeClr>
                </a:solidFill>
              </a:rPr>
              <a:t> на </a:t>
            </a:r>
            <a:r>
              <a:rPr lang="uk-UA" sz="1600" b="1" u="sng" dirty="0">
                <a:solidFill>
                  <a:schemeClr val="bg1">
                    <a:lumMod val="25000"/>
                  </a:schemeClr>
                </a:solidFill>
              </a:rPr>
              <a:t>захист дипломних робіт під час проведення державної кваліфікаційної атестації</a:t>
            </a:r>
            <a:endParaRPr lang="ru-RU" sz="1600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222907" y="1166260"/>
            <a:ext cx="6022234" cy="54774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lvl="1" algn="ctr">
              <a:buClr>
                <a:srgbClr val="800000"/>
              </a:buClr>
              <a:defRPr/>
            </a:pPr>
            <a:r>
              <a:rPr lang="uk-UA" altLang="ru-RU" sz="2800" b="1" dirty="0" smtClean="0">
                <a:solidFill>
                  <a:srgbClr val="000099"/>
                </a:solidFill>
                <a:latin typeface="Verdana" pitchFamily="34" charset="0"/>
              </a:rPr>
              <a:t>Напрями співробітництва:</a:t>
            </a:r>
            <a:endParaRPr lang="ru-RU" altLang="ru-RU" sz="2800" b="1" dirty="0">
              <a:solidFill>
                <a:srgbClr val="000099"/>
              </a:solidFill>
              <a:latin typeface="Verdana" pitchFamily="34" charset="0"/>
            </a:endParaRPr>
          </a:p>
        </p:txBody>
      </p:sp>
      <p:pic>
        <p:nvPicPr>
          <p:cNvPr id="19" name="Picture 2" descr="http://buysell.com.ua/upload/upload/normal/13-03/sumy-izgotovlenie_naruzhnoy_reklamy_sumy_254622.jpe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4214754" y="4582896"/>
            <a:ext cx="2463948" cy="1932203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198663" name="Picture 7"/>
          <p:cNvPicPr>
            <a:picLocks noChangeAspect="1" noChangeArrowheads="1"/>
          </p:cNvPicPr>
          <p:nvPr/>
        </p:nvPicPr>
        <p:blipFill rotWithShape="1">
          <a:blip r:embed="rId5"/>
          <a:srcRect b="6854"/>
          <a:stretch/>
        </p:blipFill>
        <p:spPr bwMode="auto">
          <a:xfrm>
            <a:off x="7164288" y="4512657"/>
            <a:ext cx="1477193" cy="2072682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9204" name="Picture 4" descr="Картинки по запросу Насосенергомаш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7677659" y="2636912"/>
            <a:ext cx="1411288" cy="1649412"/>
          </a:xfrm>
          <a:prstGeom prst="rect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123728" y="103843"/>
            <a:ext cx="7020272" cy="484188"/>
          </a:xfrm>
          <a:prstGeom prst="snip2DiagRect">
            <a:avLst>
              <a:gd name="adj1" fmla="val 10626"/>
              <a:gd name="adj2" fmla="val 0"/>
            </a:avLst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uk-UA" sz="2200" b="1" u="sng" dirty="0">
                <a:solidFill>
                  <a:srgbClr val="000099"/>
                </a:solidFill>
                <a:latin typeface="Arial Black" panose="020B0A04020102020204" pitchFamily="34" charset="0"/>
              </a:rPr>
              <a:t>СПІВРОБІТНИЦТВО ЗІ СТЕЙКХОЛДЕРАМИ </a:t>
            </a:r>
            <a:endParaRPr lang="ru-RU" altLang="ru-RU" sz="2200" b="1" u="sng" dirty="0">
              <a:solidFill>
                <a:srgbClr val="0000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33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10855</TotalTime>
  <Words>3410</Words>
  <Application>Microsoft Office PowerPoint</Application>
  <PresentationFormat>Экран (4:3)</PresentationFormat>
  <Paragraphs>574</Paragraphs>
  <Slides>48</Slides>
  <Notes>47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61" baseType="lpstr">
      <vt:lpstr>宋体</vt:lpstr>
      <vt:lpstr>Aharoni</vt:lpstr>
      <vt:lpstr>Arial</vt:lpstr>
      <vt:lpstr>Arial Black</vt:lpstr>
      <vt:lpstr>Arial Narrow</vt:lpstr>
      <vt:lpstr>Calibri</vt:lpstr>
      <vt:lpstr>Calibri (Основной текст)</vt:lpstr>
      <vt:lpstr>Times New Roman</vt:lpstr>
      <vt:lpstr>Verdana</vt:lpstr>
      <vt:lpstr>Wingdings</vt:lpstr>
      <vt:lpstr>3_Тема Office</vt:lpstr>
      <vt:lpstr>Диаграмма</vt:lpstr>
      <vt:lpstr>Лист</vt:lpstr>
      <vt:lpstr>ЗВІТ  директора Коваленка Ю.І. за підсумками роботи  у 2020/2021 н.р.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Єдина методична проблема училища у 2020/2021 н.р.: «Формування професійних та предметних компетентностей учнів через впровадження в освітній процес технологій розвитку критичного мислення»  (ІІ етап. Практично-діяльнісний. Формування педагогічних компетентностей. Запровадження нових освітніх технологій)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Організація дозвілля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ВДОСКОНАЛЕННЯ РІВНЯ ПРОФЕСІЙНОГО НАВЧАННЯ КВАЛІФІКОВАНИХ РОБІТНИКІВ ЗА АВТОТРАНСПОРТНИМ НАПРЯМКОМ</dc:title>
  <dc:creator>777</dc:creator>
  <cp:lastModifiedBy>Користувач</cp:lastModifiedBy>
  <cp:revision>845</cp:revision>
  <cp:lastPrinted>2020-06-22T07:35:05Z</cp:lastPrinted>
  <dcterms:created xsi:type="dcterms:W3CDTF">2015-05-21T16:27:55Z</dcterms:created>
  <dcterms:modified xsi:type="dcterms:W3CDTF">2021-12-20T11:11:53Z</dcterms:modified>
</cp:coreProperties>
</file>