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8" r:id="rId3"/>
    <p:sldId id="269" r:id="rId4"/>
    <p:sldId id="270" r:id="rId5"/>
    <p:sldId id="271" r:id="rId6"/>
    <p:sldId id="267" r:id="rId7"/>
    <p:sldId id="272" r:id="rId8"/>
    <p:sldId id="266" r:id="rId9"/>
    <p:sldId id="265" r:id="rId10"/>
    <p:sldId id="260" r:id="rId11"/>
    <p:sldId id="258" r:id="rId12"/>
    <p:sldId id="257" r:id="rId13"/>
    <p:sldId id="259" r:id="rId14"/>
    <p:sldId id="261" r:id="rId15"/>
    <p:sldId id="262" r:id="rId16"/>
    <p:sldId id="263" r:id="rId17"/>
    <p:sldId id="26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0BFD1B33-4C2C-4493-86DA-27A815206048}">
          <p14:sldIdLst>
            <p14:sldId id="256"/>
            <p14:sldId id="268"/>
            <p14:sldId id="269"/>
            <p14:sldId id="270"/>
            <p14:sldId id="271"/>
            <p14:sldId id="267"/>
            <p14:sldId id="272"/>
            <p14:sldId id="266"/>
            <p14:sldId id="265"/>
            <p14:sldId id="260"/>
            <p14:sldId id="258"/>
            <p14:sldId id="257"/>
            <p14:sldId id="259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7179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9793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50760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3991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09544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7113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82377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75343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35515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14363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3090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309715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74634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49083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22942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624917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9D489-6D0C-44E3-8ACA-0150F3753A60}" type="datetimeFigureOut">
              <a:rPr lang="ru-UA" smtClean="0"/>
              <a:t>21.02.2023</a:t>
            </a:fld>
            <a:endParaRPr lang="ru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2ACFC86-3B9D-4510-A3C8-6C1719D715A3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90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4%D0%BE%D1%86%D0%B5%D0%BD%D1%82" TargetMode="External"/><Relationship Id="rId13" Type="http://schemas.openxmlformats.org/officeDocument/2006/relationships/hyperlink" Target="https://uk.wikipedia.org/wiki/%D0%A4%D0%B0%D0%B9%D0%BB:%D0%84%D1%80%D0%BC%D0%B0%D0%BA%D0%BE%D0%B2_%D0%92%D0%B0%D1%81%D0%B8%D0%BB%D1%8C.jpg" TargetMode="External"/><Relationship Id="rId3" Type="http://schemas.openxmlformats.org/officeDocument/2006/relationships/hyperlink" Target="https://uk.wikipedia.org/wiki/1870" TargetMode="External"/><Relationship Id="rId7" Type="http://schemas.openxmlformats.org/officeDocument/2006/relationships/hyperlink" Target="https://uk.wikipedia.org/wiki/%D0%9F%D0%B5%D1%82%D0%B5%D1%80%D0%B1%D1%83%D1%80%D0%B7%D1%8C%D0%BA%D0%B8%D0%B9_%D1%83%D0%BD%D1%96%D0%B2%D0%B5%D1%80%D1%81%D0%B8%D1%82%D0%B5%D1%82" TargetMode="External"/><Relationship Id="rId12" Type="http://schemas.openxmlformats.org/officeDocument/2006/relationships/hyperlink" Target="https://uk.wikipedia.org/wiki/1921" TargetMode="External"/><Relationship Id="rId2" Type="http://schemas.openxmlformats.org/officeDocument/2006/relationships/hyperlink" Target="https://uk.wikipedia.org/wiki/1868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1873" TargetMode="External"/><Relationship Id="rId11" Type="http://schemas.openxmlformats.org/officeDocument/2006/relationships/hyperlink" Target="https://uk.wikipedia.org/wiki/%D0%9A%D0%9F%D0%86" TargetMode="External"/><Relationship Id="rId5" Type="http://schemas.openxmlformats.org/officeDocument/2006/relationships/hyperlink" Target="https://uk.wikipedia.org/wiki/%D0%9F%D0%B0%D1%80%D0%B8%D0%B6" TargetMode="External"/><Relationship Id="rId10" Type="http://schemas.openxmlformats.org/officeDocument/2006/relationships/hyperlink" Target="https://uk.wikipedia.org/wiki/%D0%9F%D1%80%D0%BE%D1%84%D0%B5%D1%81%D0%BE%D1%80" TargetMode="External"/><Relationship Id="rId4" Type="http://schemas.openxmlformats.org/officeDocument/2006/relationships/hyperlink" Target="https://uk.wikipedia.org/wiki/%D0%91%D0%B5%D1%80%D0%BB%D1%96%D0%BD" TargetMode="External"/><Relationship Id="rId9" Type="http://schemas.openxmlformats.org/officeDocument/2006/relationships/hyperlink" Target="https://uk.wikipedia.org/wiki/1899" TargetMode="External"/><Relationship Id="rId1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94%D0%BD%D1%96%D0%BF%D1%80%D0%BE%D0%B2%D1%81%D1%8C%D0%BA%D0%B8%D0%B9_%D0%B4%D0%B5%D1%80%D0%B6%D0%B0%D0%B2%D0%BD%D0%B8%D0%B9_%D1%82%D0%B5%D1%85%D0%BD%D1%96%D1%87%D0%BD%D0%B8%D0%B9_%D1%83%D0%BD%D1%96%D0%B2%D0%B5%D1%80%D1%81%D0%B8%D1%82%D0%B5%D1%82" TargetMode="External"/><Relationship Id="rId2" Type="http://schemas.openxmlformats.org/officeDocument/2006/relationships/hyperlink" Target="https://uk.wikipedia.org/wiki/%D0%94%D0%BD%D1%96%D0%BF%D1%80%D0%BE%D0%B2%D1%81%D1%8C%D0%BA%D0%B8%D0%B9_%D0%BD%D0%B0%D1%86%D1%96%D0%BE%D0%BD%D0%B0%D0%BB%D1%8C%D0%BD%D0%B8%D0%B9_%D1%83%D0%BD%D1%96%D0%B2%D0%B5%D1%80%D1%81%D0%B8%D1%82%D0%B5%D1%82_%D1%96%D0%BC%D0%B5%D0%BD%D1%96_%D0%9E%D0%BB%D0%B5%D1%81%D1%8F_%D0%93%D0%BE%D0%BD%D1%87%D0%B0%D1%80%D0%B0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hyperlink" Target="https://ru.wikipedia.org/wiki/%D0%A4%D0%B0%D0%B9%D0%BB:Ligun.jpg" TargetMode="External"/><Relationship Id="rId4" Type="http://schemas.openxmlformats.org/officeDocument/2006/relationships/hyperlink" Target="https://uk.wikipedia.org/w/index.php?title=%D0%A2%D0%B5%D0%BE%D1%80%D1%96%D1%8F_%D0%B0%D0%BF%D1%80%D0%BE%D0%BA%D1%81%D0%B8%D0%BC%D0%B0%D1%86%D1%96%D1%97&amp;action=edit&amp;redlink=1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2%D0%B0%D1%88%D0%B8%D0%BD%D0%B3%D1%82%D0%BE%D0%BD" TargetMode="External"/><Relationship Id="rId3" Type="http://schemas.openxmlformats.org/officeDocument/2006/relationships/hyperlink" Target="https://uk.wikipedia.org/wiki/%D0%A2%D0%B5%D0%BE%D1%80%D1%96%D1%8F_%D1%87%D0%B8%D1%81%D0%B5%D0%BB" TargetMode="External"/><Relationship Id="rId7" Type="http://schemas.openxmlformats.org/officeDocument/2006/relationships/hyperlink" Target="https://uk.wikipedia.org/wiki/%D0%94%D0%B8%D1%84%D0%B5%D1%80%D0%B5%D0%BD%D1%86%D1%96%D0%B0%D0%BB%D1%8C%D0%BD%D1%96_%D1%80%D1%96%D0%B2%D0%BD%D1%8F%D0%BD%D0%BD%D1%8F" TargetMode="External"/><Relationship Id="rId2" Type="http://schemas.openxmlformats.org/officeDocument/2006/relationships/hyperlink" Target="https://uk.wikipedia.org/wiki/%D0%90%D0%BB%D0%B3%D0%B5%D0%B1%D1%80%D0%B0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%D0%A2%D0%B5%D0%BE%D1%80%D1%96%D1%8F_%D1%84%D1%83%D0%BD%D0%BA%D1%86%D1%96%D0%B9" TargetMode="External"/><Relationship Id="rId5" Type="http://schemas.openxmlformats.org/officeDocument/2006/relationships/hyperlink" Target="https://uk.wikipedia.org/wiki/%D0%A2%D0%BE%D0%BF%D0%BE%D0%BB%D0%BE%D0%B3%D1%96%D1%8F" TargetMode="External"/><Relationship Id="rId10" Type="http://schemas.openxmlformats.org/officeDocument/2006/relationships/image" Target="../media/image18.jpeg"/><Relationship Id="rId4" Type="http://schemas.openxmlformats.org/officeDocument/2006/relationships/hyperlink" Target="https://uk.wikipedia.org/wiki/%D0%93%D0%B5%D0%BE%D0%BC%D0%B5%D1%82%D1%80%D1%96%D1%8F" TargetMode="External"/><Relationship Id="rId9" Type="http://schemas.openxmlformats.org/officeDocument/2006/relationships/hyperlink" Target="https://uk.wikipedia.org/wiki/%D0%A4%D0%B0%D0%B9%D0%BB:Alexander_Ostrowski.jpg" TargetMode="Externa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0%D0%BB%D0%B3%D0%B5%D0%B1%D1%80%D0%B0" TargetMode="External"/><Relationship Id="rId13" Type="http://schemas.openxmlformats.org/officeDocument/2006/relationships/image" Target="../media/image19.jpeg"/><Relationship Id="rId3" Type="http://schemas.openxmlformats.org/officeDocument/2006/relationships/hyperlink" Target="https://uk.wikipedia.org/wiki/%D0%91%D1%83%D0%BD%D1%87%D1%83%D0%BA%D0%BE%D0%B2%D0%B8%D0%B9_%D1%82%D0%BE%D0%B2%D0%B0%D1%80%D0%B8%D1%88" TargetMode="External"/><Relationship Id="rId7" Type="http://schemas.openxmlformats.org/officeDocument/2006/relationships/hyperlink" Target="https://uk.wikipedia.org/wiki/%D0%86%D0%BD%D1%82%D0%B5%D0%B3%D1%80%D0%B0%D0%BB" TargetMode="External"/><Relationship Id="rId12" Type="http://schemas.openxmlformats.org/officeDocument/2006/relationships/hyperlink" Target="https://uk.wikipedia.org/wiki/%D0%A4%D0%B0%D0%B9%D0%BB:PGRS_2_069_Ostrogradski_-_crop.jpg" TargetMode="External"/><Relationship Id="rId2" Type="http://schemas.openxmlformats.org/officeDocument/2006/relationships/hyperlink" Target="https://uk.wikipedia.org/wiki/%D0%9E%D1%81%D1%82%D1%80%D0%BE%D0%B3%D1%80%D0%B0%D0%B4%D1%81%D1%8C%D0%BA%D1%96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%D0%A0%D1%96%D0%B4%D0%B8%D0%BD%D0%B0" TargetMode="External"/><Relationship Id="rId11" Type="http://schemas.openxmlformats.org/officeDocument/2006/relationships/hyperlink" Target="https://uk.wikipedia.org/wiki/1836" TargetMode="External"/><Relationship Id="rId5" Type="http://schemas.openxmlformats.org/officeDocument/2006/relationships/hyperlink" Target="https://uk.wikipedia.org/wiki/%D0%AE%D0%9D%D0%95%D0%A1%D0%9A%D0%9E" TargetMode="External"/><Relationship Id="rId10" Type="http://schemas.openxmlformats.org/officeDocument/2006/relationships/hyperlink" Target="https://uk.wikipedia.org/wiki/1834" TargetMode="External"/><Relationship Id="rId4" Type="http://schemas.openxmlformats.org/officeDocument/2006/relationships/hyperlink" Target="https://uk.wikipedia.org/wiki/%D0%9E%D1%81%D1%82%D1%80%D0%BE%D0%B3%D1%80%D0%B0%D0%B4%D1%81%D1%8C%D0%BA%D0%B8%D0%B9_%D0%9C%D0%B8%D1%85%D0%B0%D0%B9%D0%BB%D0%BE_%D0%92%D0%B0%D1%81%D0%B8%D0%BB%D1%8C%D0%BE%D0%B2%D0%B8%D1%87#cite_note-%D0%9C._%D0%92._%D0%9E%D1%81%D1%82%D1%80%D0%BE%D0%B3%D1%80%D0%B0%D0%B4%D1%81%D1%8C%D0%BA%D0%B8%D0%B9-6" TargetMode="External"/><Relationship Id="rId9" Type="http://schemas.openxmlformats.org/officeDocument/2006/relationships/hyperlink" Target="https://uk.wikipedia.org/wiki/1828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Гоголь Микола Васильович (1809-1852). </a:t>
            </a:r>
            <a:r>
              <a:rPr lang="ru-RU" dirty="0" err="1"/>
              <a:t>Звісно</a:t>
            </a:r>
            <a:r>
              <a:rPr lang="ru-RU" dirty="0"/>
              <a:t>, </a:t>
            </a:r>
            <a:r>
              <a:rPr lang="ru-RU" dirty="0" err="1"/>
              <a:t>неможливо</a:t>
            </a:r>
            <a:r>
              <a:rPr lang="ru-RU" dirty="0"/>
              <a:t> </a:t>
            </a:r>
            <a:r>
              <a:rPr lang="ru-RU" dirty="0" err="1"/>
              <a:t>оминути</a:t>
            </a:r>
            <a:r>
              <a:rPr lang="ru-RU" dirty="0"/>
              <a:t> </a:t>
            </a:r>
            <a:r>
              <a:rPr lang="ru-RU" dirty="0" err="1"/>
              <a:t>увагою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відомого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привласнення</a:t>
            </a:r>
            <a:r>
              <a:rPr lang="ru-RU" dirty="0"/>
              <a:t> культурного </a:t>
            </a:r>
            <a:r>
              <a:rPr lang="ru-RU" dirty="0" err="1"/>
              <a:t>діяча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Дійсно</a:t>
            </a:r>
            <a:r>
              <a:rPr lang="ru-RU" dirty="0"/>
              <a:t> правда, </a:t>
            </a:r>
            <a:r>
              <a:rPr lang="ru-RU" dirty="0" err="1"/>
              <a:t>що</a:t>
            </a:r>
            <a:r>
              <a:rPr lang="ru-RU" dirty="0"/>
              <a:t> Микола Гоголь писав </a:t>
            </a:r>
            <a:r>
              <a:rPr lang="ru-RU" dirty="0" err="1"/>
              <a:t>російською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сам за </a:t>
            </a:r>
            <a:r>
              <a:rPr lang="ru-RU" dirty="0" err="1"/>
              <a:t>походженням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старовинного</a:t>
            </a:r>
            <a:r>
              <a:rPr lang="ru-RU" dirty="0"/>
              <a:t> </a:t>
            </a:r>
            <a:r>
              <a:rPr lang="ru-RU" dirty="0" err="1"/>
              <a:t>козацького</a:t>
            </a:r>
            <a:r>
              <a:rPr lang="ru-RU" dirty="0"/>
              <a:t> роду.</a:t>
            </a:r>
            <a:endParaRPr lang="ru-UA" dirty="0"/>
          </a:p>
          <a:p>
            <a:pPr algn="just"/>
            <a:r>
              <a:rPr lang="ru-RU" dirty="0" err="1"/>
              <a:t>Зростав</a:t>
            </a:r>
            <a:r>
              <a:rPr lang="ru-RU" dirty="0"/>
              <a:t> </a:t>
            </a:r>
            <a:r>
              <a:rPr lang="ru-RU" dirty="0" err="1"/>
              <a:t>письменник</a:t>
            </a:r>
            <a:r>
              <a:rPr lang="ru-RU" dirty="0"/>
              <a:t> в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Сорочинцях</a:t>
            </a:r>
            <a:r>
              <a:rPr lang="ru-RU" dirty="0"/>
              <a:t> </a:t>
            </a:r>
            <a:r>
              <a:rPr lang="ru-RU" dirty="0" err="1"/>
              <a:t>Полтавської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яку так часто </a:t>
            </a:r>
            <a:r>
              <a:rPr lang="ru-RU" dirty="0" err="1"/>
              <a:t>оспівував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творах</a:t>
            </a:r>
            <a:r>
              <a:rPr lang="ru-RU" dirty="0"/>
              <a:t>.</a:t>
            </a:r>
            <a:endParaRPr lang="ru-UA" dirty="0"/>
          </a:p>
          <a:p>
            <a:pPr algn="just"/>
            <a:r>
              <a:rPr lang="ru-RU" dirty="0" err="1"/>
              <a:t>Крім</a:t>
            </a:r>
            <a:r>
              <a:rPr lang="ru-RU" dirty="0"/>
              <a:t> того, проживши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Петербурзі</a:t>
            </a:r>
            <a:r>
              <a:rPr lang="ru-RU" dirty="0"/>
              <a:t>, </a:t>
            </a:r>
            <a:r>
              <a:rPr lang="ru-RU" dirty="0" err="1"/>
              <a:t>палав</a:t>
            </a:r>
            <a:r>
              <a:rPr lang="ru-RU" dirty="0"/>
              <a:t> </a:t>
            </a:r>
            <a:r>
              <a:rPr lang="ru-RU" dirty="0" err="1"/>
              <a:t>бажанням</a:t>
            </a:r>
            <a:r>
              <a:rPr lang="ru-RU" dirty="0"/>
              <a:t> </a:t>
            </a:r>
            <a:r>
              <a:rPr lang="ru-RU" dirty="0" err="1"/>
              <a:t>повернутись</a:t>
            </a:r>
            <a:r>
              <a:rPr lang="ru-RU" dirty="0"/>
              <a:t> в </a:t>
            </a:r>
            <a:r>
              <a:rPr lang="ru-RU" dirty="0" err="1"/>
              <a:t>Україну</a:t>
            </a:r>
            <a:r>
              <a:rPr lang="ru-RU" dirty="0"/>
              <a:t>, про </a:t>
            </a:r>
            <a:r>
              <a:rPr lang="ru-RU" dirty="0" err="1"/>
              <a:t>що</a:t>
            </a:r>
            <a:r>
              <a:rPr lang="ru-RU" dirty="0"/>
              <a:t> писав у листах </a:t>
            </a:r>
            <a:r>
              <a:rPr lang="ru-RU" dirty="0" err="1"/>
              <a:t>своєму</a:t>
            </a:r>
            <a:r>
              <a:rPr lang="ru-RU" dirty="0"/>
              <a:t> другу, </a:t>
            </a:r>
            <a:r>
              <a:rPr lang="ru-RU" dirty="0" err="1"/>
              <a:t>українському</a:t>
            </a:r>
            <a:r>
              <a:rPr lang="ru-RU" dirty="0"/>
              <a:t> </a:t>
            </a:r>
            <a:r>
              <a:rPr lang="ru-RU" dirty="0" err="1"/>
              <a:t>науковцю</a:t>
            </a:r>
            <a:r>
              <a:rPr lang="ru-RU" dirty="0"/>
              <a:t> Михайлу Максимовичу.</a:t>
            </a:r>
            <a:r>
              <a:rPr lang="uk-UA" dirty="0"/>
              <a:t> «</a:t>
            </a:r>
            <a:r>
              <a:rPr lang="ru-RU" dirty="0"/>
              <a:t>Я </a:t>
            </a:r>
            <a:r>
              <a:rPr lang="ru-RU" dirty="0" err="1"/>
              <a:t>захоплююся</a:t>
            </a:r>
            <a:r>
              <a:rPr lang="ru-RU" dirty="0"/>
              <a:t> </a:t>
            </a:r>
            <a:r>
              <a:rPr lang="ru-RU" dirty="0" err="1"/>
              <a:t>заздалегідь</a:t>
            </a:r>
            <a:r>
              <a:rPr lang="ru-RU" dirty="0"/>
              <a:t>, коли </a:t>
            </a:r>
            <a:r>
              <a:rPr lang="ru-RU" dirty="0" err="1"/>
              <a:t>уявляю</a:t>
            </a:r>
            <a:r>
              <a:rPr lang="ru-RU" dirty="0"/>
              <a:t>, як </a:t>
            </a:r>
            <a:r>
              <a:rPr lang="ru-RU" dirty="0" err="1"/>
              <a:t>закиплять</a:t>
            </a:r>
            <a:r>
              <a:rPr lang="ru-RU" dirty="0"/>
              <a:t> труди </a:t>
            </a:r>
            <a:r>
              <a:rPr lang="ru-RU" dirty="0" err="1"/>
              <a:t>мої</a:t>
            </a:r>
            <a:r>
              <a:rPr lang="ru-RU" dirty="0"/>
              <a:t> в </a:t>
            </a:r>
            <a:r>
              <a:rPr lang="ru-RU" dirty="0" err="1"/>
              <a:t>Києві</a:t>
            </a:r>
            <a:r>
              <a:rPr lang="uk-UA" dirty="0"/>
              <a:t>»</a:t>
            </a:r>
            <a:r>
              <a:rPr lang="ru-RU" dirty="0"/>
              <a:t>.</a:t>
            </a:r>
            <a:endParaRPr lang="ru-UA" dirty="0"/>
          </a:p>
          <a:p>
            <a:pPr algn="just"/>
            <a:endParaRPr lang="ru-UA" dirty="0"/>
          </a:p>
        </p:txBody>
      </p:sp>
      <p:pic>
        <p:nvPicPr>
          <p:cNvPr id="6" name="Рисунок 5" descr="C:\Users\HP8000\Desktop\1647590326_2-amiel-club-p-kartinki-gogolya-2.jpg">
            <a:extLst>
              <a:ext uri="{FF2B5EF4-FFF2-40B4-BE49-F238E27FC236}">
                <a16:creationId xmlns:a16="http://schemas.microsoft.com/office/drawing/2014/main" id="{24EE039C-634E-45F7-BEDC-B01F5CE4BE87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54" y="484500"/>
            <a:ext cx="2786379" cy="35998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32037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/>
          </a:bodyPr>
          <a:lstStyle/>
          <a:p>
            <a:pPr algn="just" fontAlgn="base"/>
            <a:r>
              <a:rPr lang="ru-RU" b="1" dirty="0" err="1"/>
              <a:t>Піддубний</a:t>
            </a:r>
            <a:r>
              <a:rPr lang="ru-RU" b="1" dirty="0"/>
              <a:t> </a:t>
            </a:r>
            <a:r>
              <a:rPr lang="ru-RU" b="1" dirty="0" err="1"/>
              <a:t>Іван</a:t>
            </a:r>
            <a:r>
              <a:rPr lang="ru-RU" b="1" dirty="0"/>
              <a:t> Максимович (1871-1949)</a:t>
            </a:r>
            <a:r>
              <a:rPr lang="ru-RU" dirty="0"/>
              <a:t>. </a:t>
            </a:r>
            <a:r>
              <a:rPr lang="ru-RU" dirty="0" err="1"/>
              <a:t>Пригадуючи</a:t>
            </a:r>
            <a:r>
              <a:rPr lang="ru-RU" dirty="0"/>
              <a:t> </a:t>
            </a:r>
            <a:r>
              <a:rPr lang="ru-RU" dirty="0" err="1"/>
              <a:t>видатних</a:t>
            </a:r>
            <a:r>
              <a:rPr lang="ru-RU" dirty="0"/>
              <a:t> </a:t>
            </a:r>
            <a:r>
              <a:rPr lang="ru-RU" dirty="0" err="1"/>
              <a:t>українців</a:t>
            </a:r>
            <a:r>
              <a:rPr lang="ru-RU" dirty="0"/>
              <a:t> не </a:t>
            </a:r>
            <a:r>
              <a:rPr lang="ru-RU" dirty="0" err="1"/>
              <a:t>можна</a:t>
            </a:r>
            <a:r>
              <a:rPr lang="ru-RU" dirty="0"/>
              <a:t> не </a:t>
            </a:r>
            <a:r>
              <a:rPr lang="ru-RU" dirty="0" err="1"/>
              <a:t>згадати</a:t>
            </a:r>
            <a:r>
              <a:rPr lang="ru-RU" dirty="0"/>
              <a:t> й про знаменитого спортсмена-</a:t>
            </a:r>
            <a:r>
              <a:rPr lang="ru-RU" dirty="0" err="1"/>
              <a:t>борця</a:t>
            </a:r>
            <a:r>
              <a:rPr lang="ru-RU" dirty="0"/>
              <a:t> </a:t>
            </a:r>
            <a:r>
              <a:rPr lang="ru-RU" dirty="0" err="1"/>
              <a:t>Івана</a:t>
            </a:r>
            <a:r>
              <a:rPr lang="ru-RU" dirty="0"/>
              <a:t> Максимовича </a:t>
            </a:r>
            <a:r>
              <a:rPr lang="ru-RU" dirty="0" err="1"/>
              <a:t>Піддубного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народився</a:t>
            </a:r>
            <a:r>
              <a:rPr lang="ru-RU" dirty="0"/>
              <a:t> в </a:t>
            </a:r>
            <a:r>
              <a:rPr lang="ru-RU" dirty="0" err="1"/>
              <a:t>сім’ї</a:t>
            </a:r>
            <a:r>
              <a:rPr lang="ru-RU" dirty="0"/>
              <a:t> </a:t>
            </a:r>
            <a:r>
              <a:rPr lang="ru-RU" dirty="0" err="1"/>
              <a:t>запорізьких</a:t>
            </a:r>
            <a:r>
              <a:rPr lang="ru-RU" dirty="0"/>
              <a:t> </a:t>
            </a:r>
            <a:r>
              <a:rPr lang="ru-RU" dirty="0" err="1"/>
              <a:t>козаків</a:t>
            </a:r>
            <a:r>
              <a:rPr lang="ru-RU" dirty="0"/>
              <a:t> у </a:t>
            </a:r>
            <a:r>
              <a:rPr lang="ru-RU" dirty="0" err="1"/>
              <a:t>селі</a:t>
            </a:r>
            <a:r>
              <a:rPr lang="ru-RU" dirty="0"/>
              <a:t> </a:t>
            </a:r>
            <a:r>
              <a:rPr lang="ru-RU" dirty="0" err="1"/>
              <a:t>Красенівка</a:t>
            </a:r>
            <a:r>
              <a:rPr lang="ru-RU" dirty="0"/>
              <a:t> </a:t>
            </a:r>
            <a:r>
              <a:rPr lang="ru-RU" dirty="0" err="1"/>
              <a:t>Полтавської</a:t>
            </a:r>
            <a:r>
              <a:rPr lang="ru-RU" dirty="0"/>
              <a:t> </a:t>
            </a:r>
            <a:r>
              <a:rPr lang="ru-RU" dirty="0" err="1"/>
              <a:t>губернії</a:t>
            </a:r>
            <a:r>
              <a:rPr lang="ru-RU" dirty="0"/>
              <a:t>. Як до Жовтневого перевороту 1917 року, так і в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офіційна</a:t>
            </a:r>
            <a:r>
              <a:rPr lang="ru-RU" dirty="0"/>
              <a:t> </a:t>
            </a:r>
            <a:r>
              <a:rPr lang="ru-RU" dirty="0" err="1"/>
              <a:t>російська</a:t>
            </a:r>
            <a:r>
              <a:rPr lang="ru-RU" dirty="0"/>
              <a:t> пропаганда </a:t>
            </a:r>
            <a:r>
              <a:rPr lang="ru-RU" dirty="0" err="1"/>
              <a:t>подає</a:t>
            </a:r>
            <a:r>
              <a:rPr lang="ru-RU" dirty="0"/>
              <a:t> шестиразового </a:t>
            </a:r>
            <a:r>
              <a:rPr lang="ru-RU" dirty="0" err="1"/>
              <a:t>чемпіона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 з </a:t>
            </a:r>
            <a:r>
              <a:rPr lang="ru-RU" dirty="0" err="1"/>
              <a:t>боротьби</a:t>
            </a:r>
            <a:r>
              <a:rPr lang="ru-RU" dirty="0"/>
              <a:t>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Піддубного</a:t>
            </a:r>
            <a:r>
              <a:rPr lang="ru-RU" dirty="0"/>
              <a:t> як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героя, як </a:t>
            </a:r>
            <a:r>
              <a:rPr lang="ru-RU" dirty="0" err="1"/>
              <a:t>росіянина</a:t>
            </a:r>
            <a:r>
              <a:rPr lang="ru-RU" dirty="0"/>
              <a:t>. </a:t>
            </a:r>
            <a:r>
              <a:rPr lang="ru-RU" dirty="0" err="1"/>
              <a:t>Чого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вартий</a:t>
            </a:r>
            <a:r>
              <a:rPr lang="ru-RU" dirty="0"/>
              <a:t> </a:t>
            </a:r>
            <a:r>
              <a:rPr lang="ru-RU" dirty="0" err="1"/>
              <a:t>останній</a:t>
            </a:r>
            <a:r>
              <a:rPr lang="ru-RU" dirty="0"/>
              <a:t> </a:t>
            </a:r>
            <a:r>
              <a:rPr lang="ru-RU" dirty="0" err="1"/>
              <a:t>російський</a:t>
            </a:r>
            <a:r>
              <a:rPr lang="ru-RU" dirty="0"/>
              <a:t> </a:t>
            </a:r>
            <a:r>
              <a:rPr lang="ru-RU" dirty="0" err="1"/>
              <a:t>фільм</a:t>
            </a:r>
            <a:r>
              <a:rPr lang="ru-RU" dirty="0"/>
              <a:t> про </a:t>
            </a:r>
            <a:r>
              <a:rPr lang="ru-RU" dirty="0" err="1"/>
              <a:t>видатного</a:t>
            </a:r>
            <a:r>
              <a:rPr lang="ru-RU" dirty="0"/>
              <a:t> </a:t>
            </a:r>
            <a:r>
              <a:rPr lang="ru-RU" dirty="0" err="1"/>
              <a:t>українця</a:t>
            </a:r>
            <a:r>
              <a:rPr lang="ru-RU" dirty="0"/>
              <a:t> з </a:t>
            </a:r>
            <a:r>
              <a:rPr lang="ru-RU" dirty="0" err="1"/>
              <a:t>Пореченковим</a:t>
            </a:r>
            <a:r>
              <a:rPr lang="ru-RU" dirty="0"/>
              <a:t> у </a:t>
            </a:r>
            <a:r>
              <a:rPr lang="ru-RU" dirty="0" err="1"/>
              <a:t>головній</a:t>
            </a:r>
            <a:r>
              <a:rPr lang="ru-RU" dirty="0"/>
              <a:t> </a:t>
            </a:r>
            <a:r>
              <a:rPr lang="ru-RU" dirty="0" err="1"/>
              <a:t>ролі</a:t>
            </a:r>
            <a:r>
              <a:rPr lang="ru-RU" dirty="0"/>
              <a:t>! </a:t>
            </a:r>
            <a:r>
              <a:rPr lang="ru-RU" dirty="0" err="1"/>
              <a:t>Фільм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справедливо </a:t>
            </a:r>
            <a:r>
              <a:rPr lang="ru-RU" dirty="0" err="1"/>
              <a:t>заборонений</a:t>
            </a:r>
            <a:r>
              <a:rPr lang="ru-RU" dirty="0"/>
              <a:t> для показу в </a:t>
            </a:r>
            <a:r>
              <a:rPr lang="ru-RU" dirty="0" err="1"/>
              <a:t>Україні</a:t>
            </a:r>
            <a:r>
              <a:rPr lang="ru-RU" dirty="0"/>
              <a:t>, </a:t>
            </a:r>
            <a:r>
              <a:rPr lang="ru-RU" dirty="0" err="1"/>
              <a:t>адже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навмисно</a:t>
            </a:r>
            <a:r>
              <a:rPr lang="ru-RU" dirty="0"/>
              <a:t> </a:t>
            </a:r>
            <a:r>
              <a:rPr lang="ru-RU" dirty="0" err="1"/>
              <a:t>спаплюжений</a:t>
            </a:r>
            <a:r>
              <a:rPr lang="ru-RU" dirty="0"/>
              <a:t> </a:t>
            </a:r>
            <a:r>
              <a:rPr lang="ru-RU" dirty="0" err="1"/>
              <a:t>великодержавним</a:t>
            </a:r>
            <a:r>
              <a:rPr lang="ru-RU" dirty="0"/>
              <a:t> </a:t>
            </a:r>
            <a:r>
              <a:rPr lang="ru-RU" dirty="0" err="1"/>
              <a:t>шовінізмом</a:t>
            </a:r>
            <a:r>
              <a:rPr lang="ru-RU" dirty="0"/>
              <a:t> образ </a:t>
            </a:r>
            <a:r>
              <a:rPr lang="ru-RU" dirty="0" err="1"/>
              <a:t>Івана</a:t>
            </a:r>
            <a:r>
              <a:rPr lang="ru-RU" dirty="0"/>
              <a:t> </a:t>
            </a:r>
            <a:r>
              <a:rPr lang="ru-RU" dirty="0" err="1"/>
              <a:t>Піддубного</a:t>
            </a:r>
            <a:r>
              <a:rPr lang="ru-RU" dirty="0"/>
              <a:t>. А </a:t>
            </a:r>
            <a:r>
              <a:rPr lang="ru-RU" dirty="0" err="1"/>
              <a:t>насправді</a:t>
            </a:r>
            <a:r>
              <a:rPr lang="ru-RU" dirty="0"/>
              <a:t>, </a:t>
            </a:r>
            <a:r>
              <a:rPr lang="ru-RU" dirty="0" err="1"/>
              <a:t>Піддубний</a:t>
            </a:r>
            <a:r>
              <a:rPr lang="ru-RU" dirty="0"/>
              <a:t>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залишався</a:t>
            </a:r>
            <a:r>
              <a:rPr lang="ru-RU" dirty="0"/>
              <a:t> </a:t>
            </a:r>
            <a:r>
              <a:rPr lang="ru-RU" dirty="0" err="1"/>
              <a:t>відданим</a:t>
            </a:r>
            <a:r>
              <a:rPr lang="ru-RU" dirty="0"/>
              <a:t>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Батьківщині</a:t>
            </a:r>
            <a:r>
              <a:rPr lang="ru-RU" dirty="0"/>
              <a:t>, і </a:t>
            </a:r>
            <a:r>
              <a:rPr lang="ru-RU" dirty="0" err="1"/>
              <a:t>навіть</a:t>
            </a:r>
            <a:r>
              <a:rPr lang="ru-RU" dirty="0"/>
              <a:t> в </a:t>
            </a:r>
            <a:r>
              <a:rPr lang="ru-RU" dirty="0" err="1"/>
              <a:t>паспорті</a:t>
            </a:r>
            <a:r>
              <a:rPr lang="ru-RU" dirty="0"/>
              <a:t> у себе </a:t>
            </a:r>
            <a:r>
              <a:rPr lang="ru-RU" dirty="0" err="1"/>
              <a:t>прізвище</a:t>
            </a:r>
            <a:r>
              <a:rPr lang="ru-RU" dirty="0"/>
              <a:t> «</a:t>
            </a:r>
            <a:r>
              <a:rPr lang="ru-RU" dirty="0" err="1"/>
              <a:t>Поддубный</a:t>
            </a:r>
            <a:r>
              <a:rPr lang="ru-RU" dirty="0"/>
              <a:t>» </a:t>
            </a:r>
            <a:r>
              <a:rPr lang="ru-RU" dirty="0" err="1"/>
              <a:t>виправив</a:t>
            </a:r>
            <a:r>
              <a:rPr lang="ru-RU" dirty="0"/>
              <a:t> на «</a:t>
            </a:r>
            <a:r>
              <a:rPr lang="ru-RU" dirty="0" err="1"/>
              <a:t>Піддубний</a:t>
            </a:r>
            <a:r>
              <a:rPr lang="ru-RU" dirty="0"/>
              <a:t>» та дописав </a:t>
            </a:r>
            <a:r>
              <a:rPr lang="ru-RU" dirty="0" err="1"/>
              <a:t>від</a:t>
            </a:r>
            <a:r>
              <a:rPr lang="ru-RU" dirty="0"/>
              <a:t> руки: «</a:t>
            </a:r>
            <a:r>
              <a:rPr lang="ru-RU" dirty="0" err="1"/>
              <a:t>Українець</a:t>
            </a:r>
            <a:r>
              <a:rPr lang="ru-RU" dirty="0"/>
              <a:t>»!</a:t>
            </a:r>
            <a:endParaRPr lang="ru-UA" dirty="0"/>
          </a:p>
        </p:txBody>
      </p:sp>
      <p:pic>
        <p:nvPicPr>
          <p:cNvPr id="6" name="Рисунок 5" descr="C:\Users\HP8000\Desktop\Без названия.jpg">
            <a:extLst>
              <a:ext uri="{FF2B5EF4-FFF2-40B4-BE49-F238E27FC236}">
                <a16:creationId xmlns:a16="http://schemas.microsoft.com/office/drawing/2014/main" id="{C7ECB50E-53E9-421D-ABD9-018FAEEC9A0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57" y="484500"/>
            <a:ext cx="3265774" cy="36695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83299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/>
          </a:bodyPr>
          <a:lstStyle/>
          <a:p>
            <a:pPr algn="just"/>
            <a:r>
              <a:rPr lang="uk-UA" b="1" dirty="0" err="1"/>
              <a:t>Шмальгаузен</a:t>
            </a:r>
            <a:r>
              <a:rPr lang="uk-UA" b="1" dirty="0"/>
              <a:t> Іван Іванович</a:t>
            </a:r>
            <a:r>
              <a:rPr lang="uk-UA" dirty="0"/>
              <a:t> </a:t>
            </a:r>
            <a:r>
              <a:rPr lang="uk-UA" b="1" dirty="0"/>
              <a:t>(1884 – 1963). </a:t>
            </a:r>
            <a:r>
              <a:rPr lang="uk-UA" dirty="0"/>
              <a:t>Народився в Києві. Закінчив Київський університет. Працював у Київському університеті, очолював Інститут зоології АН України. Наукові праці присвячено питанням еволюційної морфології, експериментальної зоології, вивченню закономірностей росту,</a:t>
            </a:r>
            <a:r>
              <a:rPr lang="uk-UA" b="1" dirty="0"/>
              <a:t> </a:t>
            </a:r>
            <a:r>
              <a:rPr lang="uk-UA" dirty="0"/>
              <a:t> філогенії тварин. Вчений розробив власну теорію стабілізуючого добору, відповідно до якої організми з середніми (нормальними) ознаками для даної популяції мають більшу пристосованість до природного середовища та вищі шанси на виживання й розмноження, ніж організми з крайніми ознаками, що виникають внаслідок рекомбінацій, мутацій тощо. Розробив оригінальну інтерпретацію розвитку та еволюції організмів у термінах кібернетики.</a:t>
            </a:r>
            <a:endParaRPr lang="ru-UA" dirty="0"/>
          </a:p>
        </p:txBody>
      </p:sp>
      <p:pic>
        <p:nvPicPr>
          <p:cNvPr id="5" name="Рисунок 4" descr="C:\Users\home\AppData\Local\Microsoft\Windows\INetCache\Content.Word\Ш2.jfif">
            <a:extLst>
              <a:ext uri="{FF2B5EF4-FFF2-40B4-BE49-F238E27FC236}">
                <a16:creationId xmlns:a16="http://schemas.microsoft.com/office/drawing/2014/main" id="{F614642C-50E7-45F8-801C-2E475255DB4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732"/>
          <a:stretch/>
        </p:blipFill>
        <p:spPr bwMode="auto">
          <a:xfrm>
            <a:off x="506027" y="484500"/>
            <a:ext cx="2876365" cy="361481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2733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 err="1"/>
              <a:t>Гамалея</a:t>
            </a:r>
            <a:r>
              <a:rPr lang="uk-UA" b="1" dirty="0"/>
              <a:t> Микола Федорович</a:t>
            </a:r>
            <a:r>
              <a:rPr lang="uk-UA" dirty="0"/>
              <a:t> </a:t>
            </a:r>
            <a:r>
              <a:rPr lang="uk-UA" b="1" dirty="0"/>
              <a:t>(1859 – 1949). </a:t>
            </a:r>
            <a:r>
              <a:rPr lang="uk-UA" dirty="0"/>
              <a:t>Народився в Одесі.. Працював у Парижі у Л. Пастера, разом з І. І. Мечниковим заснував в Одесі Бактеріологічну станцію. Керував протиепідемічними заходами під час епідемії чуми в Одесі. Заснував Бактеріологічний інститут в Одесі. Основні наукові праці присвячено розробці питань загальної патології, імунології. Створив протихолерну та противіспову вакцини, розробив санітарно-профілактичні засоби боротьби з чумою, холерою, тифом та іншими захворюваннями. видатний український вчений, доктор медицини – мікробіолог, епідеміолог, інфекціоніст, вірусолог, </a:t>
            </a:r>
            <a:r>
              <a:rPr lang="uk-UA" dirty="0" err="1"/>
              <a:t>вакцинатор</a:t>
            </a:r>
            <a:r>
              <a:rPr lang="uk-UA" dirty="0"/>
              <a:t>, імунолог, розробник вчення </a:t>
            </a:r>
            <a:r>
              <a:rPr lang="uk-UA" dirty="0" err="1"/>
              <a:t>продезінфекцію</a:t>
            </a:r>
            <a:r>
              <a:rPr lang="uk-UA" dirty="0"/>
              <a:t>, розробник методу приготування </a:t>
            </a:r>
            <a:r>
              <a:rPr lang="uk-UA" dirty="0" err="1"/>
              <a:t>віспової</a:t>
            </a:r>
            <a:r>
              <a:rPr lang="uk-UA" dirty="0"/>
              <a:t> вакцини. Він був одним із тих, хто присвятив своє життя боротьбі з невидимим ворогом, а саме – інфекціями. У 1892-му захистив дисертацію “Етіологія холери з точки зору експериментальної патології” й отримав докторське звання. Також Микола Федорович довів, що епідемічний висипний тиф передають людям воші. Багато працював з профілактики різних тифів, холери, натуральної віспи, інших інфекційних захворювань. У 1910 році вперше обґрунтував значення дезінсекції з метою ліквідації інфекційних захворювань.</a:t>
            </a:r>
            <a:endParaRPr lang="ru-UA" dirty="0"/>
          </a:p>
        </p:txBody>
      </p:sp>
      <p:pic>
        <p:nvPicPr>
          <p:cNvPr id="1026" name="Picture 2" descr="г3">
            <a:extLst>
              <a:ext uri="{FF2B5EF4-FFF2-40B4-BE49-F238E27FC236}">
                <a16:creationId xmlns:a16="http://schemas.microsoft.com/office/drawing/2014/main" id="{06E10E26-7BD6-4337-9F38-BCDD5BC3282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75" r="268"/>
          <a:stretch/>
        </p:blipFill>
        <p:spPr bwMode="auto">
          <a:xfrm>
            <a:off x="506026" y="511133"/>
            <a:ext cx="3630967" cy="322581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7078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Кащенка Микола Феофанович (1855–1935).</a:t>
            </a:r>
            <a:r>
              <a:rPr lang="uk-UA" b="1" i="1" dirty="0"/>
              <a:t> </a:t>
            </a:r>
            <a:r>
              <a:rPr lang="uk-UA" dirty="0"/>
              <a:t>Його називали чарівником. Щоправда, цей  титул йому не зовсім подобався. Адже тільки невтомною працею і великою вірою у свою справу Микола Феофанович Кащенко, видатний український зоолог, ботанік, ембріолог, досяг. Ще під час навчання в гімназії він виявив великий інтерес до природничих наук, особливо до зоології і ботаніки. Основну увагу він спрямував</a:t>
            </a:r>
            <a:r>
              <a:rPr lang="uk-UA" b="1" dirty="0"/>
              <a:t> </a:t>
            </a:r>
            <a:r>
              <a:rPr lang="uk-UA" dirty="0"/>
              <a:t>на вивчення і створення нового асортименту південних плодоягідних рослин, придатних для вирощування у північних областях України. Завдяки роботам М.Ф. Кащенка персик, абрикос, мушмула тут стали звичайними рослинами. Теоретичні основи та практичні прийоми акліматизації, розроблені українським ученим, стали класичними і не втратили свого значення до тепер. Праці М.Ф. Кащенка пережили свого творця і ще довго служитимуть нашій науці.</a:t>
            </a:r>
            <a:endParaRPr lang="ru-UA" dirty="0"/>
          </a:p>
        </p:txBody>
      </p:sp>
      <p:pic>
        <p:nvPicPr>
          <p:cNvPr id="4" name="Рисунок 3" descr="C:\Users\home\AppData\Local\Microsoft\Windows\INetCache\Content.Word\1587743565-907.jpg">
            <a:extLst>
              <a:ext uri="{FF2B5EF4-FFF2-40B4-BE49-F238E27FC236}">
                <a16:creationId xmlns:a16="http://schemas.microsoft.com/office/drawing/2014/main" id="{D8EE0F41-B799-478D-BA39-649978740A1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56"/>
          <a:stretch/>
        </p:blipFill>
        <p:spPr bwMode="auto">
          <a:xfrm>
            <a:off x="873818" y="612559"/>
            <a:ext cx="2891051" cy="36309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48318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b="1" dirty="0"/>
              <a:t>Василь Петрович Єрмаков (1845-1922). </a:t>
            </a:r>
            <a:r>
              <a:rPr lang="uk-UA" dirty="0">
                <a:solidFill>
                  <a:schemeClr val="tx1"/>
                </a:solidFill>
              </a:rPr>
              <a:t>В </a:t>
            </a:r>
            <a:r>
              <a:rPr lang="uk-UA" dirty="0">
                <a:solidFill>
                  <a:schemeClr val="tx1"/>
                </a:solidFill>
                <a:hlinkClick r:id="rId2" tooltip="186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1868</a:t>
            </a:r>
            <a:r>
              <a:rPr lang="uk-UA" dirty="0">
                <a:solidFill>
                  <a:schemeClr val="tx1"/>
                </a:solidFill>
              </a:rPr>
              <a:t> році закінчив Київський університет і був залишений стипендіатом для підготовки до професорської діяльності.</a:t>
            </a:r>
            <a:endParaRPr lang="ru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В </a:t>
            </a:r>
            <a:r>
              <a:rPr lang="uk-UA" dirty="0">
                <a:solidFill>
                  <a:schemeClr val="tx1"/>
                </a:solidFill>
                <a:hlinkClick r:id="rId3" tooltip="187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1870</a:t>
            </a:r>
            <a:r>
              <a:rPr lang="uk-UA" dirty="0">
                <a:solidFill>
                  <a:schemeClr val="tx1"/>
                </a:solidFill>
              </a:rPr>
              <a:t> році відкрив нову ознаку збіжності числових рядів. Слухав лекції в </a:t>
            </a:r>
            <a:r>
              <a:rPr lang="uk-UA" dirty="0">
                <a:solidFill>
                  <a:schemeClr val="tx1"/>
                </a:solidFill>
                <a:hlinkClick r:id="rId4" tooltip="Берлі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Берліні</a:t>
            </a:r>
            <a:r>
              <a:rPr lang="uk-UA" dirty="0">
                <a:solidFill>
                  <a:schemeClr val="tx1"/>
                </a:solidFill>
              </a:rPr>
              <a:t> та </a:t>
            </a:r>
            <a:r>
              <a:rPr lang="uk-UA" dirty="0">
                <a:solidFill>
                  <a:schemeClr val="tx1"/>
                </a:solidFill>
                <a:hlinkClick r:id="rId5" tooltip="Париж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Парижі</a:t>
            </a:r>
            <a:r>
              <a:rPr lang="uk-UA" dirty="0">
                <a:solidFill>
                  <a:schemeClr val="tx1"/>
                </a:solidFill>
              </a:rPr>
              <a:t>. Після захисту магістерської дисертації в </a:t>
            </a:r>
            <a:r>
              <a:rPr lang="uk-UA" dirty="0">
                <a:solidFill>
                  <a:schemeClr val="tx1"/>
                </a:solidFill>
                <a:hlinkClick r:id="rId6" tooltip="187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1873</a:t>
            </a:r>
            <a:r>
              <a:rPr lang="uk-UA" dirty="0">
                <a:solidFill>
                  <a:schemeClr val="tx1"/>
                </a:solidFill>
              </a:rPr>
              <a:t> році в </a:t>
            </a:r>
            <a:r>
              <a:rPr lang="uk-UA" dirty="0">
                <a:solidFill>
                  <a:schemeClr val="tx1"/>
                </a:solidFill>
                <a:hlinkClick r:id="rId7" tooltip="Петербурзький університе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Петербурзькому університеті</a:t>
            </a:r>
            <a:r>
              <a:rPr lang="uk-UA" dirty="0">
                <a:solidFill>
                  <a:schemeClr val="tx1"/>
                </a:solidFill>
              </a:rPr>
              <a:t> працював в Київському університеті (</a:t>
            </a:r>
            <a:r>
              <a:rPr lang="uk-UA" dirty="0">
                <a:solidFill>
                  <a:schemeClr val="tx1"/>
                </a:solidFill>
                <a:hlinkClick r:id="rId8" tooltip="Доцен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доцент</a:t>
            </a:r>
            <a:r>
              <a:rPr lang="uk-UA" dirty="0">
                <a:solidFill>
                  <a:schemeClr val="tx1"/>
                </a:solidFill>
              </a:rPr>
              <a:t>, екстраординарний професор, ординарний професор). З </a:t>
            </a:r>
            <a:r>
              <a:rPr lang="uk-UA" dirty="0">
                <a:solidFill>
                  <a:schemeClr val="tx1"/>
                </a:solidFill>
                <a:hlinkClick r:id="rId9" tooltip="189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1899</a:t>
            </a:r>
            <a:r>
              <a:rPr lang="uk-UA" dirty="0">
                <a:solidFill>
                  <a:schemeClr val="tx1"/>
                </a:solidFill>
              </a:rPr>
              <a:t> року </a:t>
            </a:r>
            <a:r>
              <a:rPr lang="uk-UA" dirty="0">
                <a:solidFill>
                  <a:schemeClr val="tx1"/>
                </a:solidFill>
                <a:hlinkClick r:id="rId10" tooltip="Професор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професор</a:t>
            </a:r>
            <a:r>
              <a:rPr lang="uk-UA" dirty="0">
                <a:solidFill>
                  <a:schemeClr val="tx1"/>
                </a:solidFill>
              </a:rPr>
              <a:t> </a:t>
            </a:r>
            <a:r>
              <a:rPr lang="uk-UA" dirty="0">
                <a:solidFill>
                  <a:schemeClr val="tx1"/>
                </a:solidFill>
                <a:hlinkClick r:id="rId11" tooltip="КП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Київського політехнічного інституту</a:t>
            </a:r>
            <a:r>
              <a:rPr lang="uk-UA" dirty="0">
                <a:solidFill>
                  <a:schemeClr val="tx1"/>
                </a:solidFill>
              </a:rPr>
              <a:t>.</a:t>
            </a:r>
            <a:endParaRPr lang="ru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В </a:t>
            </a:r>
            <a:r>
              <a:rPr lang="uk-UA" dirty="0">
                <a:solidFill>
                  <a:schemeClr val="tx1"/>
                </a:solidFill>
                <a:hlinkClick r:id="rId12" tooltip="19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1921</a:t>
            </a:r>
            <a:r>
              <a:rPr lang="uk-UA" dirty="0">
                <a:solidFill>
                  <a:schemeClr val="tx1"/>
                </a:solidFill>
              </a:rPr>
              <a:t> році Рада Народних Комісарів видала декрет про матеріальне забезпечення В. П. Єрмакова поміж чотирьох визначних науковців країни. 12 вересня 1921 року в знак визнання його заслуг РНК УСРР прийняла постанову «Про соціальне забезпечення заслужених працівників науки», серед інших достойників, Єрмакову дозволено видання за державний кошт наукових праць; звільнено від сплати державних податків; заборонено реквізиції та ущільнення помешкання, яке він займав; матеріально забезпечено, а у випадку смерті — членів родини поза категоріальною довічною ставкою заробітку.</a:t>
            </a:r>
            <a:endParaRPr lang="ru-UA" dirty="0">
              <a:solidFill>
                <a:schemeClr val="tx1"/>
              </a:solidFill>
            </a:endParaRPr>
          </a:p>
        </p:txBody>
      </p:sp>
      <p:pic>
        <p:nvPicPr>
          <p:cNvPr id="5" name="Рисунок 4">
            <a:hlinkClick r:id="rId13"/>
            <a:extLst>
              <a:ext uri="{FF2B5EF4-FFF2-40B4-BE49-F238E27FC236}">
                <a16:creationId xmlns:a16="http://schemas.microsoft.com/office/drawing/2014/main" id="{FBB05296-3484-4FC8-870B-A116E595F9BF}"/>
              </a:ext>
            </a:extLst>
          </p:cNvPr>
          <p:cNvPicPr/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358" y="568171"/>
            <a:ext cx="3670251" cy="359545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23120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>
                <a:solidFill>
                  <a:schemeClr val="tx1"/>
                </a:solidFill>
              </a:rPr>
              <a:t>Лігун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Анатолій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Олександрович</a:t>
            </a:r>
            <a:r>
              <a:rPr lang="ru-RU" b="1" dirty="0">
                <a:solidFill>
                  <a:schemeClr val="tx1"/>
                </a:solidFill>
              </a:rPr>
              <a:t> (1947-2008)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uk-UA" dirty="0">
                <a:solidFill>
                  <a:schemeClr val="tx1"/>
                </a:solidFill>
              </a:rPr>
              <a:t>Український математик. Доктор фізико-математичних наук.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1965-70 — студент, 1971-74 — аспірант </a:t>
            </a:r>
            <a:r>
              <a:rPr lang="uk-UA" dirty="0">
                <a:solidFill>
                  <a:schemeClr val="tx1"/>
                </a:solidFill>
                <a:hlinkClick r:id="rId2" tooltip="Дніпровський національний університет імені Олеся Гончар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Дніпропетровського </a:t>
            </a:r>
            <a:r>
              <a:rPr lang="uk-UA" dirty="0" err="1">
                <a:solidFill>
                  <a:schemeClr val="tx1"/>
                </a:solidFill>
                <a:hlinkClick r:id="rId2" tooltip="Дніпровський національний університет імені Олеся Гончар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державого</a:t>
            </a:r>
            <a:r>
              <a:rPr lang="uk-UA" dirty="0">
                <a:solidFill>
                  <a:schemeClr val="tx1"/>
                </a:solidFill>
                <a:hlinkClick r:id="rId2" tooltip="Дніпровський національний університет імені Олеся Гончар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університету</a:t>
            </a:r>
            <a:r>
              <a:rPr lang="uk-UA" dirty="0">
                <a:solidFill>
                  <a:schemeClr val="tx1"/>
                </a:solidFill>
              </a:rPr>
              <a:t>.</a:t>
            </a:r>
            <a:endParaRPr lang="ru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З 1974 — співробітник Дніпропетровського університету. Кандидат фізико-математичних наук (1974).</a:t>
            </a:r>
            <a:endParaRPr lang="ru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З 1980 — доцент кафедри вищої математики </a:t>
            </a:r>
            <a:r>
              <a:rPr lang="uk-UA" dirty="0">
                <a:solidFill>
                  <a:schemeClr val="tx1"/>
                </a:solidFill>
                <a:hlinkClick r:id="rId3" tooltip="Дніпровський державний технічний університет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Дніпродзержинського індустріального інституту</a:t>
            </a:r>
            <a:r>
              <a:rPr lang="uk-UA" dirty="0">
                <a:solidFill>
                  <a:schemeClr val="tx1"/>
                </a:solidFill>
              </a:rPr>
              <a:t>. З 1982 по 1994 — завідувач кафедри. Доктор фізико-математичних наук (1986).</a:t>
            </a:r>
            <a:endParaRPr lang="ru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Основні роботи — з </a:t>
            </a:r>
            <a:r>
              <a:rPr lang="uk-UA" dirty="0">
                <a:solidFill>
                  <a:schemeClr val="tx1"/>
                </a:solidFill>
                <a:hlinkClick r:id="rId4" tooltip="Теорія апроксимації (ще не написана)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теорії апроксимації</a:t>
            </a:r>
            <a:r>
              <a:rPr lang="uk-UA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Незадовго</a:t>
            </a:r>
            <a:r>
              <a:rPr lang="ru-RU" dirty="0">
                <a:solidFill>
                  <a:schemeClr val="tx1"/>
                </a:solidFill>
              </a:rPr>
              <a:t> до </a:t>
            </a:r>
            <a:r>
              <a:rPr lang="ru-RU" dirty="0" err="1">
                <a:solidFill>
                  <a:schemeClr val="tx1"/>
                </a:solidFill>
              </a:rPr>
              <a:t>смерті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були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оцінені</a:t>
            </a:r>
            <a:r>
              <a:rPr lang="ru-RU" dirty="0">
                <a:solidFill>
                  <a:schemeClr val="tx1"/>
                </a:solidFill>
              </a:rPr>
              <a:t> заслуги </a:t>
            </a:r>
            <a:r>
              <a:rPr lang="ru-RU" dirty="0" err="1">
                <a:solidFill>
                  <a:schemeClr val="tx1"/>
                </a:solidFill>
              </a:rPr>
              <a:t>вченого</a:t>
            </a:r>
            <a:r>
              <a:rPr lang="ru-RU" dirty="0">
                <a:solidFill>
                  <a:schemeClr val="tx1"/>
                </a:solidFill>
              </a:rPr>
              <a:t> як педагога - </a:t>
            </a:r>
            <a:r>
              <a:rPr lang="ru-RU" dirty="0" err="1">
                <a:solidFill>
                  <a:schemeClr val="tx1"/>
                </a:solidFill>
              </a:rPr>
              <a:t>він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отримав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звання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академіка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Академії</a:t>
            </a:r>
            <a:r>
              <a:rPr lang="ru-RU" dirty="0">
                <a:solidFill>
                  <a:schemeClr val="tx1"/>
                </a:solidFill>
              </a:rPr>
              <a:t> наук </a:t>
            </a:r>
            <a:r>
              <a:rPr lang="ru-RU" dirty="0" err="1">
                <a:solidFill>
                  <a:schemeClr val="tx1"/>
                </a:solidFill>
              </a:rPr>
              <a:t>вищої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школи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.</a:t>
            </a:r>
            <a:endParaRPr lang="ru-UA" dirty="0">
              <a:solidFill>
                <a:schemeClr val="tx1"/>
              </a:solidFill>
            </a:endParaRPr>
          </a:p>
          <a:p>
            <a:pPr algn="just" fontAlgn="base"/>
            <a:endParaRPr lang="ru-UA" dirty="0"/>
          </a:p>
        </p:txBody>
      </p:sp>
      <p:pic>
        <p:nvPicPr>
          <p:cNvPr id="4" name="Рисунок 3" descr="Ligun.jpg">
            <a:hlinkClick r:id="rId5"/>
            <a:extLst>
              <a:ext uri="{FF2B5EF4-FFF2-40B4-BE49-F238E27FC236}">
                <a16:creationId xmlns:a16="http://schemas.microsoft.com/office/drawing/2014/main" id="{568216CF-F3D8-4699-9698-10E1834D2945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510" y="577048"/>
            <a:ext cx="3343074" cy="351848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11340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 err="1"/>
              <a:t>Островський</a:t>
            </a:r>
            <a:r>
              <a:rPr lang="ru-RU" b="1" dirty="0"/>
              <a:t> </a:t>
            </a:r>
            <a:r>
              <a:rPr lang="ru-RU" b="1" dirty="0" err="1"/>
              <a:t>Олександр</a:t>
            </a:r>
            <a:r>
              <a:rPr lang="ru-RU" b="1" dirty="0"/>
              <a:t> Маркович (1893-1986).</a:t>
            </a:r>
            <a:r>
              <a:rPr lang="uk-UA" b="1" dirty="0"/>
              <a:t> </a:t>
            </a:r>
            <a:r>
              <a:rPr lang="uk-UA" dirty="0"/>
              <a:t>Островський був прекрасним викладачем і багато часу приділяв підготовці молодих математиків на студентському семінарі, створеному ним. У цей період ним були написані підручники з основних розділів математики й 3-томний збірник задач (1966—1977), який був перекладений на англійську і португальську мови. У виданих ним лекційних курсах, бездоганних методичному відношенні, математична теорія була тісно пов'язана із природничими науками.</a:t>
            </a:r>
            <a:endParaRPr lang="ru-UA" dirty="0"/>
          </a:p>
          <a:p>
            <a:pPr algn="just"/>
            <a:r>
              <a:rPr lang="uk-UA" dirty="0">
                <a:solidFill>
                  <a:schemeClr val="tx1"/>
                </a:solidFill>
              </a:rPr>
              <a:t>Особливо слід зазначити видавничу діяльність Островського. Завдяки його допомозі, швейцарське видавництво </a:t>
            </a:r>
            <a:r>
              <a:rPr lang="uk-UA" dirty="0" err="1">
                <a:solidFill>
                  <a:schemeClr val="tx1"/>
                </a:solidFill>
              </a:rPr>
              <a:t>Біркгойзера</a:t>
            </a:r>
            <a:r>
              <a:rPr lang="uk-UA" dirty="0">
                <a:solidFill>
                  <a:schemeClr val="tx1"/>
                </a:solidFill>
              </a:rPr>
              <a:t> виробило таку математичну програму, яка привернула увагу математиків, а видавництво набуло великої популярності.</a:t>
            </a:r>
            <a:endParaRPr lang="ru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Тематика досліджень Островського досить різноманітна: </a:t>
            </a:r>
            <a:r>
              <a:rPr lang="uk-UA" u="sng" dirty="0">
                <a:solidFill>
                  <a:schemeClr val="tx1"/>
                </a:solidFill>
                <a:hlinkClick r:id="rId2" tooltip="Алгебр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алгебра</a:t>
            </a:r>
            <a:r>
              <a:rPr lang="uk-UA" dirty="0">
                <a:solidFill>
                  <a:schemeClr val="tx1"/>
                </a:solidFill>
              </a:rPr>
              <a:t>, </a:t>
            </a:r>
            <a:r>
              <a:rPr lang="uk-UA" u="sng" dirty="0">
                <a:solidFill>
                  <a:schemeClr val="tx1"/>
                </a:solidFill>
                <a:hlinkClick r:id="rId3" tooltip="Теорія чисе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теорія чисел</a:t>
            </a:r>
            <a:r>
              <a:rPr lang="uk-UA" dirty="0">
                <a:solidFill>
                  <a:schemeClr val="tx1"/>
                </a:solidFill>
              </a:rPr>
              <a:t>, </a:t>
            </a:r>
            <a:r>
              <a:rPr lang="uk-UA" u="sng" dirty="0">
                <a:solidFill>
                  <a:schemeClr val="tx1"/>
                </a:solidFill>
                <a:hlinkClick r:id="rId4" tooltip="Геометр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геометрія</a:t>
            </a:r>
            <a:r>
              <a:rPr lang="uk-UA" dirty="0">
                <a:solidFill>
                  <a:schemeClr val="tx1"/>
                </a:solidFill>
              </a:rPr>
              <a:t>, </a:t>
            </a:r>
            <a:r>
              <a:rPr lang="uk-UA" u="sng" dirty="0">
                <a:solidFill>
                  <a:schemeClr val="tx1"/>
                </a:solidFill>
                <a:hlinkClick r:id="rId5" tooltip="Топологі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топологія</a:t>
            </a:r>
            <a:r>
              <a:rPr lang="uk-UA" dirty="0">
                <a:solidFill>
                  <a:schemeClr val="tx1"/>
                </a:solidFill>
              </a:rPr>
              <a:t>, </a:t>
            </a:r>
            <a:r>
              <a:rPr lang="uk-UA" u="sng" dirty="0">
                <a:solidFill>
                  <a:schemeClr val="tx1"/>
                </a:solidFill>
                <a:hlinkClick r:id="rId6" tooltip="Теорія функцій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теорія функцій</a:t>
            </a:r>
            <a:r>
              <a:rPr lang="uk-UA" dirty="0">
                <a:solidFill>
                  <a:schemeClr val="tx1"/>
                </a:solidFill>
              </a:rPr>
              <a:t> і </a:t>
            </a:r>
            <a:r>
              <a:rPr lang="uk-UA" u="sng" dirty="0">
                <a:solidFill>
                  <a:schemeClr val="tx1"/>
                </a:solidFill>
                <a:hlinkClick r:id="rId7" tooltip="Диференціальні рівняння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диференціальні рівняння</a:t>
            </a:r>
            <a:r>
              <a:rPr lang="uk-UA" dirty="0">
                <a:solidFill>
                  <a:schemeClr val="tx1"/>
                </a:solidFill>
              </a:rPr>
              <a:t>. Список можна було б продовжити. Така універсальність — явище надзвичайне рідкісне в ХХ столітті. З 1950 р. основна увага Островського була спрямована на проблеми чисельного аналізу, яка була пов'язана з його співробітництвом з Національним бюро стандартів у </a:t>
            </a:r>
            <a:r>
              <a:rPr lang="uk-UA" u="sng" dirty="0">
                <a:solidFill>
                  <a:schemeClr val="tx1"/>
                </a:solidFill>
                <a:hlinkClick r:id="rId8" tooltip="Вашингтон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Вашингтоні</a:t>
            </a:r>
            <a:r>
              <a:rPr lang="uk-UA" dirty="0">
                <a:solidFill>
                  <a:schemeClr val="tx1"/>
                </a:solidFill>
              </a:rPr>
              <a:t>, куди він часто їздив в 60-х рр. На основі оригінального лекційного курсу спеціально для цього бюро Островський написав монографію «Розв'язання рівнянь і систем рівнянь», яка вийшла в 1960 р. англійською мовою, а в 1963 р. — російською. Пізніше Островський повністю переробив її з урахуванням розвитку обчислювальної техніки й модернізації теорії, книга стала називатися «Розв'язання рівнянь в евклідовому й </a:t>
            </a:r>
            <a:r>
              <a:rPr lang="uk-UA" dirty="0" err="1">
                <a:solidFill>
                  <a:schemeClr val="tx1"/>
                </a:solidFill>
              </a:rPr>
              <a:t>банаховому</a:t>
            </a:r>
            <a:r>
              <a:rPr lang="uk-UA" dirty="0">
                <a:solidFill>
                  <a:schemeClr val="tx1"/>
                </a:solidFill>
              </a:rPr>
              <a:t> просторах» (Нью-Йорк, 1973), а сама вона не втратила актуальності й у наші дні.</a:t>
            </a:r>
            <a:endParaRPr lang="ru-UA" dirty="0">
              <a:solidFill>
                <a:schemeClr val="tx1"/>
              </a:solidFill>
            </a:endParaRPr>
          </a:p>
          <a:p>
            <a:pPr algn="just" fontAlgn="base"/>
            <a:endParaRPr lang="ru-UA" dirty="0"/>
          </a:p>
        </p:txBody>
      </p:sp>
      <p:pic>
        <p:nvPicPr>
          <p:cNvPr id="5" name="Рисунок 4" descr="Олександр Островський у Вашингтоні">
            <a:hlinkClick r:id="rId9" tooltip="&quot;Олександр Островський у Вашингтоні&quot;"/>
            <a:extLst>
              <a:ext uri="{FF2B5EF4-FFF2-40B4-BE49-F238E27FC236}">
                <a16:creationId xmlns:a16="http://schemas.microsoft.com/office/drawing/2014/main" id="{3FBE598F-F6E3-45F8-9E0F-FB78166DA2B4}"/>
              </a:ext>
            </a:extLst>
          </p:cNvPr>
          <p:cNvPicPr/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088" r="13608"/>
          <a:stretch/>
        </p:blipFill>
        <p:spPr bwMode="auto">
          <a:xfrm>
            <a:off x="329680" y="484500"/>
            <a:ext cx="3784509" cy="26633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248186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b="1" dirty="0" err="1">
                <a:solidFill>
                  <a:schemeClr val="tx1"/>
                </a:solidFill>
              </a:rPr>
              <a:t>Остроградський</a:t>
            </a:r>
            <a:r>
              <a:rPr lang="ru-RU" b="1" dirty="0">
                <a:solidFill>
                  <a:schemeClr val="tx1"/>
                </a:solidFill>
              </a:rPr>
              <a:t> Михайло Васильович (1801-1862). </a:t>
            </a:r>
            <a:r>
              <a:rPr lang="uk-UA" dirty="0">
                <a:solidFill>
                  <a:schemeClr val="tx1"/>
                </a:solidFill>
              </a:rPr>
              <a:t>Належав до козацько-старшинського роду </a:t>
            </a:r>
            <a:r>
              <a:rPr lang="uk-UA" u="sng" dirty="0">
                <a:solidFill>
                  <a:schemeClr val="tx1"/>
                </a:solidFill>
                <a:hlinkClick r:id="rId2" tooltip="Остроградські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Остроградських</a:t>
            </a:r>
            <a:r>
              <a:rPr lang="uk-UA" dirty="0">
                <a:solidFill>
                  <a:schemeClr val="tx1"/>
                </a:solidFill>
              </a:rPr>
              <a:t>, що походив від </a:t>
            </a:r>
            <a:r>
              <a:rPr lang="uk-UA" u="sng" dirty="0">
                <a:solidFill>
                  <a:schemeClr val="tx1"/>
                </a:solidFill>
                <a:hlinkClick r:id="rId3" tooltip="Бунчуковий товариш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бунчукового товариша</a:t>
            </a:r>
            <a:r>
              <a:rPr lang="uk-UA" dirty="0">
                <a:solidFill>
                  <a:schemeClr val="tx1"/>
                </a:solidFill>
              </a:rPr>
              <a:t> Івана Остроградського, який жив у XVII ст.</a:t>
            </a:r>
            <a:r>
              <a:rPr lang="uk-UA" u="sng" baseline="30000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[6]</a:t>
            </a:r>
            <a:r>
              <a:rPr lang="uk-UA" dirty="0">
                <a:solidFill>
                  <a:schemeClr val="tx1"/>
                </a:solidFill>
              </a:rPr>
              <a:t>. Михайло Остроградський вважається одним з провідних математиків середини XIX ст. У 2001 році </a:t>
            </a:r>
            <a:r>
              <a:rPr lang="uk-UA" u="sng" dirty="0">
                <a:solidFill>
                  <a:schemeClr val="tx1"/>
                </a:solidFill>
                <a:hlinkClick r:id="rId5" tooltip="ЮНЕСКО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ЮНЕСКО</a:t>
            </a:r>
            <a:r>
              <a:rPr lang="uk-UA" dirty="0">
                <a:solidFill>
                  <a:schemeClr val="tx1"/>
                </a:solidFill>
              </a:rPr>
              <a:t> внесла Михайла Васильовича Остроградського до списку видатних математиків світу.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Починаючи з 1830-х років займався зовнішньою балістикою. Вивів рівняння руху снаряда, вивчав опір повітря, дію пострілу на лафет гармати. В теорії потенціалу розв'язав деякі задачі, що стосуються притягання сфери та сфероїда. Досліджував поширення тепла у твердих тілах, одержав рівняння поширення тепла в </a:t>
            </a:r>
            <a:r>
              <a:rPr lang="uk-UA" u="sng" dirty="0">
                <a:solidFill>
                  <a:schemeClr val="tx1"/>
                </a:solidFill>
                <a:hlinkClick r:id="rId6" tooltip="Рідин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рідинах</a:t>
            </a:r>
            <a:r>
              <a:rPr lang="uk-UA" dirty="0">
                <a:solidFill>
                  <a:schemeClr val="tx1"/>
                </a:solidFill>
              </a:rPr>
              <a:t>.</a:t>
            </a:r>
            <a:endParaRPr lang="ru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У галузі математичної фізики він здійснив узагальнення методу, що застосовується при інтегруванні рівнянь з частковими диференціалами. Представляє також інтерес його рішення про поширення тепла у призмі.</a:t>
            </a:r>
            <a:endParaRPr lang="ru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Ім'я М. В. Остроградського носить розроблений ним засіб виділення раціональної частини невизначеного </a:t>
            </a:r>
            <a:r>
              <a:rPr lang="uk-UA" u="sng" dirty="0">
                <a:solidFill>
                  <a:schemeClr val="tx1"/>
                </a:solidFill>
                <a:hlinkClick r:id="rId7" tooltip="Інтегра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інтеграла</a:t>
            </a:r>
            <a:r>
              <a:rPr lang="uk-UA" dirty="0">
                <a:solidFill>
                  <a:schemeClr val="tx1"/>
                </a:solidFill>
              </a:rPr>
              <a:t>, що дав змогу </a:t>
            </a:r>
            <a:r>
              <a:rPr lang="uk-UA" u="sng" dirty="0">
                <a:solidFill>
                  <a:schemeClr val="tx1"/>
                </a:solidFill>
                <a:hlinkClick r:id="rId8" tooltip="Алгебра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алгебраїчним</a:t>
            </a:r>
            <a:r>
              <a:rPr lang="uk-UA" dirty="0">
                <a:solidFill>
                  <a:schemeClr val="tx1"/>
                </a:solidFill>
              </a:rPr>
              <a:t> шляхом подати його у вигляді суми двох додатків, причому другий додаток раціональної частини не містить. Формула Гріна — Остроградського (</a:t>
            </a:r>
            <a:r>
              <a:rPr lang="uk-UA" u="sng" dirty="0">
                <a:solidFill>
                  <a:schemeClr val="tx1"/>
                </a:solidFill>
                <a:hlinkClick r:id="rId9" tooltip="18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1828</a:t>
            </a:r>
            <a:r>
              <a:rPr lang="uk-UA" dirty="0">
                <a:solidFill>
                  <a:schemeClr val="tx1"/>
                </a:solidFill>
              </a:rPr>
              <a:t>) виражає перетворення </a:t>
            </a:r>
            <a:r>
              <a:rPr lang="uk-UA" u="sng" dirty="0">
                <a:solidFill>
                  <a:schemeClr val="tx1"/>
                </a:solidFill>
                <a:hlinkClick r:id="rId7" tooltip="Інтеграл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інтеграла</a:t>
            </a:r>
            <a:r>
              <a:rPr lang="uk-UA" dirty="0">
                <a:solidFill>
                  <a:schemeClr val="tx1"/>
                </a:solidFill>
              </a:rPr>
              <a:t>, обчисленого за обсягом, обмеженим певною поверхнею, в інтеграл, обчислений по цій поверхні. Цю формулу він узагальнив у </a:t>
            </a:r>
            <a:r>
              <a:rPr lang="uk-UA" u="sng" dirty="0">
                <a:solidFill>
                  <a:schemeClr val="tx1"/>
                </a:solidFill>
                <a:hlinkClick r:id="rId10" tooltip="18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1834</a:t>
            </a:r>
            <a:r>
              <a:rPr lang="uk-UA" dirty="0">
                <a:solidFill>
                  <a:schemeClr val="tx1"/>
                </a:solidFill>
              </a:rPr>
              <a:t> р. на випадок n-кратного інтеграла. Він вивів формулу перетворення подвійних інтегралів у потрійні. В </a:t>
            </a:r>
            <a:r>
              <a:rPr lang="uk-UA" u="sng" dirty="0">
                <a:solidFill>
                  <a:schemeClr val="tx1"/>
                </a:solidFill>
                <a:hlinkClick r:id="rId11" tooltip="18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1836</a:t>
            </a:r>
            <a:r>
              <a:rPr lang="uk-UA" dirty="0">
                <a:solidFill>
                  <a:schemeClr val="tx1"/>
                </a:solidFill>
              </a:rPr>
              <a:t> р. водночас з К. Г. Я. Якобі та Е. Ш. </a:t>
            </a:r>
            <a:r>
              <a:rPr lang="uk-UA" dirty="0" err="1">
                <a:solidFill>
                  <a:schemeClr val="tx1"/>
                </a:solidFill>
              </a:rPr>
              <a:t>Каталаном</a:t>
            </a:r>
            <a:r>
              <a:rPr lang="uk-UA" dirty="0">
                <a:solidFill>
                  <a:schemeClr val="tx1"/>
                </a:solidFill>
              </a:rPr>
              <a:t> він розробив спосіб заміни змінних у кратних інтегралах. Незалежно від </a:t>
            </a:r>
            <a:r>
              <a:rPr lang="uk-UA" dirty="0" err="1">
                <a:solidFill>
                  <a:schemeClr val="tx1"/>
                </a:solidFill>
              </a:rPr>
              <a:t>УР.Гамільтона</a:t>
            </a:r>
            <a:r>
              <a:rPr lang="uk-UA" dirty="0">
                <a:solidFill>
                  <a:schemeClr val="tx1"/>
                </a:solidFill>
              </a:rPr>
              <a:t> відкрив принцип найменшої дії (принцип Гамільтона — Остроградського). Інші праці присвячені проблемам варіаційного числення, інтегруванню алгебраїчних функцій, теорії чисел, алгебрі, геометрії, теорії ймовірностей.</a:t>
            </a:r>
            <a:endParaRPr lang="ru-UA" dirty="0">
              <a:solidFill>
                <a:schemeClr val="tx1"/>
              </a:solidFill>
            </a:endParaRPr>
          </a:p>
          <a:p>
            <a:pPr algn="just"/>
            <a:endParaRPr lang="ru-UA" dirty="0"/>
          </a:p>
        </p:txBody>
      </p:sp>
      <p:pic>
        <p:nvPicPr>
          <p:cNvPr id="4" name="Рисунок 3">
            <a:hlinkClick r:id="rId12"/>
            <a:extLst>
              <a:ext uri="{FF2B5EF4-FFF2-40B4-BE49-F238E27FC236}">
                <a16:creationId xmlns:a16="http://schemas.microsoft.com/office/drawing/2014/main" id="{0CBB9492-EF5A-47F5-9A8F-DA24FB82E798}"/>
              </a:ext>
            </a:extLst>
          </p:cNvPr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75" y="550415"/>
            <a:ext cx="3017201" cy="363205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277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/>
          </a:bodyPr>
          <a:lstStyle/>
          <a:p>
            <a:pPr algn="just"/>
            <a:r>
              <a:rPr lang="ru-RU" b="1" dirty="0"/>
              <a:t>Малевич Казимир Северинович (1879-1935). </a:t>
            </a:r>
            <a:r>
              <a:rPr lang="ru-RU" dirty="0" err="1"/>
              <a:t>Творець</a:t>
            </a:r>
            <a:r>
              <a:rPr lang="ru-RU" dirty="0"/>
              <a:t> супрематизму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народжений</a:t>
            </a:r>
            <a:r>
              <a:rPr lang="ru-RU" dirty="0"/>
              <a:t> у </a:t>
            </a:r>
            <a:r>
              <a:rPr lang="ru-RU" dirty="0" err="1"/>
              <a:t>Києві</a:t>
            </a:r>
            <a:r>
              <a:rPr lang="ru-RU" dirty="0"/>
              <a:t>, усе </a:t>
            </a:r>
            <a:r>
              <a:rPr lang="ru-RU" dirty="0" err="1"/>
              <a:t>дитинство</a:t>
            </a:r>
            <a:r>
              <a:rPr lang="ru-RU" dirty="0"/>
              <a:t> </a:t>
            </a:r>
            <a:r>
              <a:rPr lang="ru-RU" dirty="0" err="1"/>
              <a:t>провів</a:t>
            </a:r>
            <a:r>
              <a:rPr lang="ru-RU" dirty="0"/>
              <a:t> в </a:t>
            </a:r>
            <a:r>
              <a:rPr lang="ru-RU" dirty="0" err="1"/>
              <a:t>українських</a:t>
            </a:r>
            <a:r>
              <a:rPr lang="ru-RU" dirty="0"/>
              <a:t> селах. </a:t>
            </a:r>
            <a:r>
              <a:rPr lang="ru-RU" dirty="0" err="1"/>
              <a:t>Вчителем</a:t>
            </a:r>
            <a:r>
              <a:rPr lang="ru-RU" dirty="0"/>
              <a:t> Малевича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українець</a:t>
            </a:r>
            <a:r>
              <a:rPr lang="ru-RU" dirty="0"/>
              <a:t> — Микола </a:t>
            </a:r>
            <a:r>
              <a:rPr lang="ru-RU" dirty="0" err="1"/>
              <a:t>Пимоненко</a:t>
            </a:r>
            <a:r>
              <a:rPr lang="ru-RU" dirty="0"/>
              <a:t>.</a:t>
            </a:r>
            <a:endParaRPr lang="ru-UA" dirty="0"/>
          </a:p>
          <a:p>
            <a:pPr algn="just"/>
            <a:r>
              <a:rPr lang="ru-RU" dirty="0" err="1"/>
              <a:t>Його</a:t>
            </a:r>
            <a:r>
              <a:rPr lang="ru-RU" dirty="0"/>
              <a:t> родина </a:t>
            </a:r>
            <a:r>
              <a:rPr lang="ru-RU" dirty="0" err="1"/>
              <a:t>була</a:t>
            </a:r>
            <a:r>
              <a:rPr lang="ru-RU" dirty="0"/>
              <a:t> </a:t>
            </a:r>
            <a:r>
              <a:rPr lang="ru-RU" dirty="0" err="1"/>
              <a:t>українсько-польською</a:t>
            </a:r>
            <a:r>
              <a:rPr lang="ru-RU" dirty="0"/>
              <a:t>, тому </a:t>
            </a:r>
            <a:r>
              <a:rPr lang="ru-RU" dirty="0" err="1"/>
              <a:t>митець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особливе</a:t>
            </a:r>
            <a:r>
              <a:rPr lang="ru-RU" dirty="0"/>
              <a:t> </a:t>
            </a:r>
            <a:r>
              <a:rPr lang="ru-RU" dirty="0" err="1"/>
              <a:t>виховання</a:t>
            </a:r>
            <a:r>
              <a:rPr lang="ru-RU" dirty="0"/>
              <a:t> та </a:t>
            </a:r>
            <a:r>
              <a:rPr lang="ru-RU" dirty="0" err="1"/>
              <a:t>власний</a:t>
            </a:r>
            <a:r>
              <a:rPr lang="ru-RU" dirty="0"/>
              <a:t> стиль на </a:t>
            </a:r>
            <a:r>
              <a:rPr lang="ru-RU" dirty="0" err="1"/>
              <a:t>письмі</a:t>
            </a:r>
            <a:r>
              <a:rPr lang="ru-RU" dirty="0"/>
              <a:t> та не </a:t>
            </a:r>
            <a:r>
              <a:rPr lang="ru-RU" dirty="0" err="1"/>
              <a:t>боявся</a:t>
            </a:r>
            <a:r>
              <a:rPr lang="ru-RU" dirty="0"/>
              <a:t> </a:t>
            </a:r>
            <a:r>
              <a:rPr lang="ru-RU" dirty="0" err="1"/>
              <a:t>змішувати</a:t>
            </a:r>
            <a:r>
              <a:rPr lang="ru-RU" dirty="0"/>
              <a:t> </a:t>
            </a:r>
            <a:r>
              <a:rPr lang="ru-RU" dirty="0" err="1"/>
              <a:t>рідні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й </a:t>
            </a:r>
            <a:r>
              <a:rPr lang="ru-RU" dirty="0" err="1"/>
              <a:t>говорити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значним</a:t>
            </a:r>
            <a:r>
              <a:rPr lang="ru-RU" dirty="0"/>
              <a:t> </a:t>
            </a:r>
            <a:r>
              <a:rPr lang="ru-RU" dirty="0" err="1"/>
              <a:t>вкрапленням</a:t>
            </a:r>
            <a:r>
              <a:rPr lang="ru-RU" dirty="0"/>
              <a:t> </a:t>
            </a:r>
            <a:r>
              <a:rPr lang="ru-RU" dirty="0" err="1"/>
              <a:t>неологізмів</a:t>
            </a:r>
            <a:r>
              <a:rPr lang="ru-RU" dirty="0"/>
              <a:t>.</a:t>
            </a:r>
            <a:endParaRPr lang="ru-UA" dirty="0"/>
          </a:p>
          <a:p>
            <a:pPr algn="just"/>
            <a:r>
              <a:rPr lang="ru-RU" dirty="0" err="1"/>
              <a:t>Хоч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і довелось </a:t>
            </a:r>
            <a:r>
              <a:rPr lang="ru-RU" dirty="0" err="1"/>
              <a:t>чимало</a:t>
            </a:r>
            <a:r>
              <a:rPr lang="ru-RU" dirty="0"/>
              <a:t> </a:t>
            </a:r>
            <a:r>
              <a:rPr lang="ru-RU" dirty="0" err="1"/>
              <a:t>прожити</a:t>
            </a:r>
            <a:r>
              <a:rPr lang="ru-RU" dirty="0"/>
              <a:t> на </a:t>
            </a:r>
            <a:r>
              <a:rPr lang="ru-RU" dirty="0" err="1"/>
              <a:t>російських</a:t>
            </a:r>
            <a:r>
              <a:rPr lang="ru-RU" dirty="0"/>
              <a:t> землях, </a:t>
            </a:r>
            <a:r>
              <a:rPr lang="ru-RU" dirty="0" err="1"/>
              <a:t>тягнуло</a:t>
            </a:r>
            <a:r>
              <a:rPr lang="ru-RU" dirty="0"/>
              <a:t> художника все ж таки до </a:t>
            </a:r>
            <a:r>
              <a:rPr lang="ru-RU" dirty="0" err="1"/>
              <a:t>рідних</a:t>
            </a:r>
            <a:r>
              <a:rPr lang="ru-RU" dirty="0"/>
              <a:t> </a:t>
            </a:r>
            <a:r>
              <a:rPr lang="ru-RU" dirty="0" err="1"/>
              <a:t>пейзажів</a:t>
            </a:r>
            <a:r>
              <a:rPr lang="ru-RU" dirty="0"/>
              <a:t>.</a:t>
            </a:r>
            <a:endParaRPr lang="ru-UA" dirty="0"/>
          </a:p>
          <a:p>
            <a:pPr algn="just"/>
            <a:r>
              <a:rPr lang="uk-UA" dirty="0"/>
              <a:t>«</a:t>
            </a:r>
            <a:r>
              <a:rPr lang="ru-RU" dirty="0"/>
              <a:t>З </a:t>
            </a:r>
            <a:r>
              <a:rPr lang="ru-RU" dirty="0" err="1"/>
              <a:t>кожним</a:t>
            </a:r>
            <a:r>
              <a:rPr lang="ru-RU" dirty="0"/>
              <a:t> роком мене все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притягував</a:t>
            </a:r>
            <a:r>
              <a:rPr lang="ru-RU" dirty="0"/>
              <a:t> </a:t>
            </a:r>
            <a:r>
              <a:rPr lang="ru-RU" dirty="0" err="1"/>
              <a:t>Київ</a:t>
            </a:r>
            <a:r>
              <a:rPr lang="ru-RU" dirty="0"/>
              <a:t>. </a:t>
            </a:r>
            <a:r>
              <a:rPr lang="ru-RU" dirty="0" err="1"/>
              <a:t>Прекрасним</a:t>
            </a:r>
            <a:r>
              <a:rPr lang="ru-RU" dirty="0"/>
              <a:t> </a:t>
            </a:r>
            <a:r>
              <a:rPr lang="ru-RU" dirty="0" err="1"/>
              <a:t>лишився</a:t>
            </a:r>
            <a:r>
              <a:rPr lang="ru-RU" dirty="0"/>
              <a:t> </a:t>
            </a:r>
            <a:r>
              <a:rPr lang="ru-RU" dirty="0" err="1"/>
              <a:t>Київ</a:t>
            </a:r>
            <a:r>
              <a:rPr lang="ru-RU" dirty="0"/>
              <a:t> в </a:t>
            </a:r>
            <a:r>
              <a:rPr lang="ru-RU" dirty="0" err="1"/>
              <a:t>моїх</a:t>
            </a:r>
            <a:r>
              <a:rPr lang="ru-RU" dirty="0"/>
              <a:t> </a:t>
            </a:r>
            <a:r>
              <a:rPr lang="ru-RU" dirty="0" err="1"/>
              <a:t>відчуттях</a:t>
            </a:r>
            <a:r>
              <a:rPr lang="uk-UA" dirty="0"/>
              <a:t>».</a:t>
            </a:r>
            <a:endParaRPr lang="ru-UA" dirty="0"/>
          </a:p>
          <a:p>
            <a:pPr algn="just"/>
            <a:endParaRPr lang="ru-UA" dirty="0"/>
          </a:p>
        </p:txBody>
      </p:sp>
      <p:pic>
        <p:nvPicPr>
          <p:cNvPr id="4" name="Рисунок 3" descr="C:\Users\HP8000\Desktop\Без названия (2).jpg">
            <a:extLst>
              <a:ext uri="{FF2B5EF4-FFF2-40B4-BE49-F238E27FC236}">
                <a16:creationId xmlns:a16="http://schemas.microsoft.com/office/drawing/2014/main" id="{36634A79-CD25-4214-91AB-21F896B4E58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80" y="484500"/>
            <a:ext cx="3345673" cy="366137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53519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 fontScale="92500" lnSpcReduction="20000"/>
          </a:bodyPr>
          <a:lstStyle/>
          <a:p>
            <a:pPr algn="just" fontAlgn="base"/>
            <a:r>
              <a:rPr lang="ru-RU" b="1" dirty="0" err="1"/>
              <a:t>Чайковський</a:t>
            </a:r>
            <a:r>
              <a:rPr lang="ru-RU" b="1" dirty="0"/>
              <a:t> Петро </a:t>
            </a:r>
            <a:r>
              <a:rPr lang="ru-RU" b="1" dirty="0" err="1"/>
              <a:t>Ілліч</a:t>
            </a:r>
            <a:r>
              <a:rPr lang="ru-RU" b="1" dirty="0"/>
              <a:t> (1840-1893). </a:t>
            </a:r>
            <a:r>
              <a:rPr lang="ru-RU" dirty="0" err="1"/>
              <a:t>Ще</a:t>
            </a:r>
            <a:r>
              <a:rPr lang="ru-RU" dirty="0"/>
              <a:t> один </a:t>
            </a:r>
            <a:r>
              <a:rPr lang="ru-RU" dirty="0" err="1"/>
              <a:t>видатний</a:t>
            </a:r>
            <a:r>
              <a:rPr lang="ru-RU" dirty="0"/>
              <a:t> </a:t>
            </a:r>
            <a:r>
              <a:rPr lang="ru-RU" dirty="0" err="1"/>
              <a:t>діяч</a:t>
            </a:r>
            <a:r>
              <a:rPr lang="ru-RU" dirty="0"/>
              <a:t> </a:t>
            </a:r>
            <a:r>
              <a:rPr lang="ru-RU" dirty="0" err="1"/>
              <a:t>російської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безперечне</a:t>
            </a:r>
            <a:r>
              <a:rPr lang="ru-RU" dirty="0"/>
              <a:t>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коріння</a:t>
            </a:r>
            <a:r>
              <a:rPr lang="ru-RU" dirty="0"/>
              <a:t> – композитор Петро </a:t>
            </a:r>
            <a:r>
              <a:rPr lang="ru-RU" dirty="0" err="1"/>
              <a:t>Ілліч</a:t>
            </a:r>
            <a:r>
              <a:rPr lang="ru-RU" dirty="0"/>
              <a:t> </a:t>
            </a:r>
            <a:r>
              <a:rPr lang="ru-RU" dirty="0" err="1"/>
              <a:t>Чайковський</a:t>
            </a:r>
            <a:r>
              <a:rPr lang="ru-RU" dirty="0"/>
              <a:t>. </a:t>
            </a:r>
            <a:r>
              <a:rPr lang="ru-RU" dirty="0" err="1"/>
              <a:t>Свого</a:t>
            </a:r>
            <a:r>
              <a:rPr lang="ru-RU" dirty="0"/>
              <a:t> часу </a:t>
            </a:r>
            <a:r>
              <a:rPr lang="ru-RU" dirty="0" err="1"/>
              <a:t>старовинне</a:t>
            </a:r>
            <a:r>
              <a:rPr lang="ru-RU" dirty="0"/>
              <a:t> </a:t>
            </a:r>
            <a:r>
              <a:rPr lang="ru-RU" dirty="0" err="1"/>
              <a:t>козацьке</a:t>
            </a:r>
            <a:r>
              <a:rPr lang="ru-RU" dirty="0"/>
              <a:t> </a:t>
            </a:r>
            <a:r>
              <a:rPr lang="ru-RU" dirty="0" err="1"/>
              <a:t>прізвище</a:t>
            </a:r>
            <a:r>
              <a:rPr lang="ru-RU" dirty="0"/>
              <a:t> Чайка </a:t>
            </a:r>
            <a:r>
              <a:rPr lang="ru-RU" dirty="0" err="1"/>
              <a:t>перетворилося</a:t>
            </a:r>
            <a:r>
              <a:rPr lang="ru-RU" dirty="0"/>
              <a:t> на </a:t>
            </a:r>
            <a:r>
              <a:rPr lang="ru-RU" dirty="0" err="1"/>
              <a:t>Чайковського</a:t>
            </a:r>
            <a:r>
              <a:rPr lang="ru-RU" dirty="0"/>
              <a:t>, </a:t>
            </a:r>
            <a:r>
              <a:rPr lang="ru-RU" dirty="0" err="1"/>
              <a:t>знову</a:t>
            </a:r>
            <a:r>
              <a:rPr lang="ru-RU" dirty="0"/>
              <a:t> ж таки, на </a:t>
            </a:r>
            <a:r>
              <a:rPr lang="ru-RU" dirty="0" err="1"/>
              <a:t>російський</a:t>
            </a:r>
            <a:r>
              <a:rPr lang="ru-RU" dirty="0"/>
              <a:t> манер. Добре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дід</a:t>
            </a:r>
            <a:r>
              <a:rPr lang="ru-RU" dirty="0"/>
              <a:t> Петра </a:t>
            </a:r>
            <a:r>
              <a:rPr lang="ru-RU" dirty="0" err="1"/>
              <a:t>Ілліча</a:t>
            </a:r>
            <a:r>
              <a:rPr lang="ru-RU" dirty="0"/>
              <a:t> </a:t>
            </a:r>
            <a:r>
              <a:rPr lang="ru-RU" dirty="0" err="1"/>
              <a:t>Чайковського</a:t>
            </a:r>
            <a:r>
              <a:rPr lang="ru-RU" dirty="0"/>
              <a:t> Петро Чайка </a:t>
            </a:r>
            <a:r>
              <a:rPr lang="ru-RU" dirty="0" err="1"/>
              <a:t>закінчив</a:t>
            </a:r>
            <a:r>
              <a:rPr lang="ru-RU" dirty="0"/>
              <a:t> </a:t>
            </a:r>
            <a:r>
              <a:rPr lang="ru-RU" dirty="0" err="1"/>
              <a:t>Києво-Могилянську</a:t>
            </a:r>
            <a:r>
              <a:rPr lang="ru-RU" dirty="0"/>
              <a:t> </a:t>
            </a:r>
            <a:r>
              <a:rPr lang="ru-RU" dirty="0" err="1"/>
              <a:t>Академію</a:t>
            </a:r>
            <a:r>
              <a:rPr lang="ru-RU" dirty="0"/>
              <a:t> і </a:t>
            </a:r>
            <a:r>
              <a:rPr lang="ru-RU" dirty="0" err="1"/>
              <a:t>його</a:t>
            </a:r>
            <a:r>
              <a:rPr lang="ru-RU" dirty="0"/>
              <a:t> як </a:t>
            </a:r>
            <a:r>
              <a:rPr lang="ru-RU" dirty="0" err="1"/>
              <a:t>військового</a:t>
            </a:r>
            <a:r>
              <a:rPr lang="ru-RU" dirty="0"/>
              <a:t> медика </a:t>
            </a:r>
            <a:r>
              <a:rPr lang="ru-RU" dirty="0" err="1"/>
              <a:t>російський</a:t>
            </a:r>
            <a:r>
              <a:rPr lang="ru-RU" dirty="0"/>
              <a:t> уряд </a:t>
            </a:r>
            <a:r>
              <a:rPr lang="ru-RU" dirty="0" err="1"/>
              <a:t>відправив</a:t>
            </a:r>
            <a:r>
              <a:rPr lang="ru-RU" dirty="0"/>
              <a:t> </a:t>
            </a:r>
            <a:r>
              <a:rPr lang="ru-RU" dirty="0" err="1"/>
              <a:t>працювати</a:t>
            </a:r>
            <a:r>
              <a:rPr lang="ru-RU" dirty="0"/>
              <a:t> штаб-</a:t>
            </a:r>
            <a:r>
              <a:rPr lang="ru-RU" dirty="0" err="1"/>
              <a:t>лікарем</a:t>
            </a:r>
            <a:r>
              <a:rPr lang="ru-RU" dirty="0"/>
              <a:t> у </a:t>
            </a:r>
            <a:r>
              <a:rPr lang="ru-RU" dirty="0" err="1"/>
              <a:t>російську</a:t>
            </a:r>
            <a:r>
              <a:rPr lang="ru-RU" dirty="0"/>
              <a:t> </a:t>
            </a:r>
            <a:r>
              <a:rPr lang="ru-RU" dirty="0" err="1"/>
              <a:t>В’ятку</a:t>
            </a:r>
            <a:r>
              <a:rPr lang="ru-RU" dirty="0"/>
              <a:t>.</a:t>
            </a:r>
            <a:endParaRPr lang="ru-UA" dirty="0"/>
          </a:p>
          <a:p>
            <a:pPr algn="just" fontAlgn="base"/>
            <a:r>
              <a:rPr lang="ru-RU" dirty="0" err="1"/>
              <a:t>Ймовірно</a:t>
            </a:r>
            <a:r>
              <a:rPr lang="ru-RU" dirty="0"/>
              <a:t>, </a:t>
            </a:r>
            <a:r>
              <a:rPr lang="ru-RU" dirty="0" err="1"/>
              <a:t>українська</a:t>
            </a:r>
            <a:r>
              <a:rPr lang="ru-RU" dirty="0"/>
              <a:t> атмосфера в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Чайковських</a:t>
            </a:r>
            <a:r>
              <a:rPr lang="ru-RU" dirty="0"/>
              <a:t> </a:t>
            </a:r>
            <a:r>
              <a:rPr lang="ru-RU" dirty="0" err="1"/>
              <a:t>збереглася</a:t>
            </a:r>
            <a:r>
              <a:rPr lang="ru-RU" dirty="0"/>
              <a:t> </a:t>
            </a:r>
            <a:r>
              <a:rPr lang="ru-RU" dirty="0" err="1"/>
              <a:t>набагато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Чехових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з 24-річного </a:t>
            </a:r>
            <a:r>
              <a:rPr lang="ru-RU" dirty="0" err="1"/>
              <a:t>віку</a:t>
            </a:r>
            <a:r>
              <a:rPr lang="ru-RU" dirty="0"/>
              <a:t> </a:t>
            </a:r>
            <a:r>
              <a:rPr lang="ru-RU" dirty="0" err="1"/>
              <a:t>майбутній</a:t>
            </a:r>
            <a:r>
              <a:rPr lang="ru-RU" dirty="0"/>
              <a:t> композитор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щороку</a:t>
            </a:r>
            <a:r>
              <a:rPr lang="ru-RU" dirty="0"/>
              <a:t> по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жив в </a:t>
            </a:r>
            <a:r>
              <a:rPr lang="ru-RU" dirty="0" err="1"/>
              <a:t>Україні</a:t>
            </a:r>
            <a:r>
              <a:rPr lang="ru-RU" dirty="0"/>
              <a:t>, де написав </a:t>
            </a:r>
            <a:r>
              <a:rPr lang="ru-RU" dirty="0" err="1"/>
              <a:t>понад</a:t>
            </a:r>
            <a:r>
              <a:rPr lang="ru-RU" dirty="0"/>
              <a:t> 30 </a:t>
            </a:r>
            <a:r>
              <a:rPr lang="ru-RU" dirty="0" err="1"/>
              <a:t>музичних</a:t>
            </a:r>
            <a:r>
              <a:rPr lang="ru-RU" dirty="0"/>
              <a:t> </a:t>
            </a:r>
            <a:r>
              <a:rPr lang="ru-RU" dirty="0" err="1"/>
              <a:t>творів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: опера «Коваль </a:t>
            </a:r>
            <a:r>
              <a:rPr lang="ru-RU" dirty="0" err="1"/>
              <a:t>Вакула</a:t>
            </a:r>
            <a:r>
              <a:rPr lang="ru-RU" dirty="0"/>
              <a:t>» («Черевички»), «Мазепа», </a:t>
            </a:r>
            <a:r>
              <a:rPr lang="ru-RU" dirty="0" err="1"/>
              <a:t>пісня</a:t>
            </a:r>
            <a:r>
              <a:rPr lang="ru-RU" dirty="0"/>
              <a:t>-романс «Садок </a:t>
            </a:r>
            <a:r>
              <a:rPr lang="ru-RU" dirty="0" err="1"/>
              <a:t>вишневий</a:t>
            </a:r>
            <a:r>
              <a:rPr lang="ru-RU" dirty="0"/>
              <a:t> коло </a:t>
            </a:r>
            <a:r>
              <a:rPr lang="ru-RU" dirty="0" err="1"/>
              <a:t>хати</a:t>
            </a:r>
            <a:r>
              <a:rPr lang="ru-RU" dirty="0"/>
              <a:t>», а </a:t>
            </a:r>
            <a:r>
              <a:rPr lang="ru-RU" dirty="0" err="1"/>
              <a:t>також</a:t>
            </a:r>
            <a:r>
              <a:rPr lang="ru-RU" dirty="0"/>
              <a:t> дует «На </a:t>
            </a:r>
            <a:r>
              <a:rPr lang="ru-RU" dirty="0" err="1"/>
              <a:t>городі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броду» на слова Тараса Григоровича Шевченка, </a:t>
            </a:r>
            <a:r>
              <a:rPr lang="ru-RU" dirty="0" err="1"/>
              <a:t>дуже</a:t>
            </a:r>
            <a:r>
              <a:rPr lang="ru-RU" dirty="0"/>
              <a:t> часто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використовував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музичних</a:t>
            </a:r>
            <a:r>
              <a:rPr lang="ru-RU" dirty="0"/>
              <a:t> </a:t>
            </a:r>
            <a:r>
              <a:rPr lang="ru-RU" dirty="0" err="1"/>
              <a:t>творах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народні</a:t>
            </a:r>
            <a:r>
              <a:rPr lang="ru-RU" dirty="0"/>
              <a:t> </a:t>
            </a:r>
            <a:r>
              <a:rPr lang="ru-RU" dirty="0" err="1"/>
              <a:t>пісні</a:t>
            </a:r>
            <a:r>
              <a:rPr lang="ru-RU" dirty="0"/>
              <a:t>.</a:t>
            </a:r>
            <a:endParaRPr lang="ru-UA" dirty="0"/>
          </a:p>
          <a:p>
            <a:pPr algn="just" fontAlgn="base"/>
            <a:r>
              <a:rPr lang="ru-RU" dirty="0" err="1"/>
              <a:t>Навіть</a:t>
            </a:r>
            <a:r>
              <a:rPr lang="ru-RU" dirty="0"/>
              <a:t> у </a:t>
            </a:r>
            <a:r>
              <a:rPr lang="ru-RU" dirty="0" err="1"/>
              <a:t>часи</a:t>
            </a:r>
            <a:r>
              <a:rPr lang="ru-RU" dirty="0"/>
              <a:t> </a:t>
            </a:r>
            <a:r>
              <a:rPr lang="ru-RU" dirty="0" err="1"/>
              <a:t>жорстокого</a:t>
            </a:r>
            <a:r>
              <a:rPr lang="ru-RU" dirty="0"/>
              <a:t> </a:t>
            </a:r>
            <a:r>
              <a:rPr lang="ru-RU" dirty="0" err="1"/>
              <a:t>наступу</a:t>
            </a:r>
            <a:r>
              <a:rPr lang="ru-RU" dirty="0"/>
              <a:t> царизму на </a:t>
            </a:r>
            <a:r>
              <a:rPr lang="ru-RU" dirty="0" err="1"/>
              <a:t>українську</a:t>
            </a:r>
            <a:r>
              <a:rPr lang="ru-RU" dirty="0"/>
              <a:t> </a:t>
            </a:r>
            <a:r>
              <a:rPr lang="ru-RU" dirty="0" err="1"/>
              <a:t>мову</a:t>
            </a:r>
            <a:r>
              <a:rPr lang="ru-RU" dirty="0"/>
              <a:t> Петро </a:t>
            </a:r>
            <a:r>
              <a:rPr lang="ru-RU" dirty="0" err="1"/>
              <a:t>Чайковський</a:t>
            </a:r>
            <a:r>
              <a:rPr lang="ru-RU" dirty="0"/>
              <a:t> </a:t>
            </a:r>
            <a:r>
              <a:rPr lang="ru-RU" dirty="0" err="1"/>
              <a:t>неодноразово</a:t>
            </a:r>
            <a:r>
              <a:rPr lang="ru-RU" dirty="0"/>
              <a:t> </a:t>
            </a:r>
            <a:r>
              <a:rPr lang="ru-RU" dirty="0" err="1"/>
              <a:t>звертався</a:t>
            </a:r>
            <a:r>
              <a:rPr lang="ru-RU" dirty="0"/>
              <a:t> до </a:t>
            </a:r>
            <a:r>
              <a:rPr lang="ru-RU" dirty="0" err="1"/>
              <a:t>влади</a:t>
            </a:r>
            <a:r>
              <a:rPr lang="ru-RU" dirty="0"/>
              <a:t> з </a:t>
            </a:r>
            <a:r>
              <a:rPr lang="ru-RU" dirty="0" err="1"/>
              <a:t>проханням</a:t>
            </a:r>
            <a:r>
              <a:rPr lang="ru-RU" dirty="0"/>
              <a:t> </a:t>
            </a:r>
            <a:r>
              <a:rPr lang="ru-RU" dirty="0" err="1"/>
              <a:t>дозволити</a:t>
            </a:r>
            <a:r>
              <a:rPr lang="ru-RU" dirty="0"/>
              <a:t> постановку опери </a:t>
            </a:r>
            <a:r>
              <a:rPr lang="ru-RU" dirty="0" err="1"/>
              <a:t>українського</a:t>
            </a:r>
            <a:r>
              <a:rPr lang="ru-RU" dirty="0"/>
              <a:t> композитора </a:t>
            </a:r>
            <a:r>
              <a:rPr lang="ru-RU" dirty="0" err="1"/>
              <a:t>Миколи</a:t>
            </a:r>
            <a:r>
              <a:rPr lang="ru-RU" dirty="0"/>
              <a:t> Лисенка «Тарас Бульба».</a:t>
            </a:r>
            <a:endParaRPr lang="ru-UA" dirty="0"/>
          </a:p>
          <a:p>
            <a:pPr algn="just"/>
            <a:endParaRPr lang="ru-UA" dirty="0"/>
          </a:p>
        </p:txBody>
      </p:sp>
      <p:pic>
        <p:nvPicPr>
          <p:cNvPr id="5" name="Рисунок 4" descr="C:\Users\HP8000\Desktop\fullsize-1-572x763.jpg">
            <a:extLst>
              <a:ext uri="{FF2B5EF4-FFF2-40B4-BE49-F238E27FC236}">
                <a16:creationId xmlns:a16="http://schemas.microsoft.com/office/drawing/2014/main" id="{161E05D4-266E-48B3-B333-F786445E1FE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99" y="484500"/>
            <a:ext cx="2857401" cy="36516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516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 lnSpcReduction="10000"/>
          </a:bodyPr>
          <a:lstStyle/>
          <a:p>
            <a:pPr algn="just" fontAlgn="base"/>
            <a:r>
              <a:rPr lang="ru-RU" b="1" dirty="0"/>
              <a:t>Чехов Антон Павлович (1860-1904). </a:t>
            </a:r>
            <a:r>
              <a:rPr lang="ru-RU" dirty="0"/>
              <a:t>Одним з таких </a:t>
            </a:r>
            <a:r>
              <a:rPr lang="ru-RU" dirty="0" err="1"/>
              <a:t>українців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видатний</a:t>
            </a:r>
            <a:r>
              <a:rPr lang="ru-RU" dirty="0"/>
              <a:t> «</a:t>
            </a:r>
            <a:r>
              <a:rPr lang="ru-RU" dirty="0" err="1"/>
              <a:t>російський</a:t>
            </a:r>
            <a:r>
              <a:rPr lang="ru-RU" dirty="0"/>
              <a:t>» </a:t>
            </a:r>
            <a:r>
              <a:rPr lang="ru-RU" dirty="0" err="1"/>
              <a:t>письменник</a:t>
            </a:r>
            <a:r>
              <a:rPr lang="ru-RU" dirty="0"/>
              <a:t>, драматург Антон Павлович Чехов. У XIX </a:t>
            </a:r>
            <a:r>
              <a:rPr lang="ru-RU" dirty="0" err="1"/>
              <a:t>столітті</a:t>
            </a:r>
            <a:r>
              <a:rPr lang="ru-RU" dirty="0"/>
              <a:t> </a:t>
            </a:r>
            <a:r>
              <a:rPr lang="ru-RU" dirty="0" err="1"/>
              <a:t>український</a:t>
            </a:r>
            <a:r>
              <a:rPr lang="ru-RU" dirty="0"/>
              <a:t> </a:t>
            </a:r>
            <a:r>
              <a:rPr lang="ru-RU" dirty="0" err="1"/>
              <a:t>рід</a:t>
            </a:r>
            <a:r>
              <a:rPr lang="ru-RU" dirty="0"/>
              <a:t> </a:t>
            </a:r>
            <a:r>
              <a:rPr lang="ru-RU" dirty="0" err="1"/>
              <a:t>Чехів</a:t>
            </a:r>
            <a:r>
              <a:rPr lang="ru-RU" dirty="0"/>
              <a:t> став, на </a:t>
            </a:r>
            <a:r>
              <a:rPr lang="ru-RU" dirty="0" err="1"/>
              <a:t>російський</a:t>
            </a:r>
            <a:r>
              <a:rPr lang="ru-RU" dirty="0"/>
              <a:t> лад, – </a:t>
            </a:r>
            <a:r>
              <a:rPr lang="ru-RU" dirty="0" err="1"/>
              <a:t>Чеховими</a:t>
            </a:r>
            <a:r>
              <a:rPr lang="ru-RU" dirty="0"/>
              <a:t>, але </a:t>
            </a:r>
            <a:r>
              <a:rPr lang="ru-RU" dirty="0" err="1"/>
              <a:t>рідний</a:t>
            </a:r>
            <a:r>
              <a:rPr lang="ru-RU" dirty="0"/>
              <a:t> </a:t>
            </a:r>
            <a:r>
              <a:rPr lang="ru-RU" dirty="0" err="1"/>
              <a:t>дід</a:t>
            </a:r>
            <a:r>
              <a:rPr lang="ru-RU" dirty="0"/>
              <a:t> Антона Чехова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Чехом. Про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українське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Антон Чехов </a:t>
            </a:r>
            <a:r>
              <a:rPr lang="ru-RU" dirty="0" err="1"/>
              <a:t>прямолінійно</a:t>
            </a:r>
            <a:r>
              <a:rPr lang="ru-RU" dirty="0"/>
              <a:t> заявив у 1902 </a:t>
            </a:r>
            <a:r>
              <a:rPr lang="ru-RU" dirty="0" err="1"/>
              <a:t>році</a:t>
            </a:r>
            <a:r>
              <a:rPr lang="ru-RU" dirty="0"/>
              <a:t>, на </a:t>
            </a:r>
            <a:r>
              <a:rPr lang="ru-RU" dirty="0" err="1"/>
              <a:t>Білій</a:t>
            </a:r>
            <a:r>
              <a:rPr lang="ru-RU" dirty="0"/>
              <a:t> </a:t>
            </a:r>
            <a:r>
              <a:rPr lang="ru-RU" dirty="0" err="1"/>
              <a:t>дачі</a:t>
            </a:r>
            <a:r>
              <a:rPr lang="ru-RU" dirty="0"/>
              <a:t> в </a:t>
            </a:r>
            <a:r>
              <a:rPr lang="ru-RU" dirty="0" err="1"/>
              <a:t>Ялті</a:t>
            </a:r>
            <a:r>
              <a:rPr lang="ru-RU" dirty="0"/>
              <a:t>,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розмови</a:t>
            </a:r>
            <a:r>
              <a:rPr lang="ru-RU" dirty="0"/>
              <a:t> з </a:t>
            </a:r>
            <a:r>
              <a:rPr lang="ru-RU" dirty="0" err="1"/>
              <a:t>письменником</a:t>
            </a:r>
            <a:r>
              <a:rPr lang="ru-RU" dirty="0"/>
              <a:t> Максимом Горьким. Антон Павлович сам </a:t>
            </a:r>
            <a:r>
              <a:rPr lang="ru-RU" dirty="0" err="1"/>
              <a:t>зізнавався</a:t>
            </a:r>
            <a:r>
              <a:rPr lang="ru-RU" dirty="0"/>
              <a:t>: «Я </a:t>
            </a:r>
            <a:r>
              <a:rPr lang="ru-RU" dirty="0" err="1"/>
              <a:t>справжній</a:t>
            </a:r>
            <a:r>
              <a:rPr lang="ru-RU" dirty="0"/>
              <a:t> </a:t>
            </a:r>
            <a:r>
              <a:rPr lang="ru-RU" dirty="0" err="1"/>
              <a:t>малорос</a:t>
            </a:r>
            <a:r>
              <a:rPr lang="ru-RU" dirty="0"/>
              <a:t>, я в </a:t>
            </a:r>
            <a:r>
              <a:rPr lang="ru-RU" dirty="0" err="1"/>
              <a:t>дитинстві</a:t>
            </a:r>
            <a:r>
              <a:rPr lang="ru-RU" dirty="0"/>
              <a:t> не говорив </a:t>
            </a:r>
            <a:r>
              <a:rPr lang="ru-RU" dirty="0" err="1"/>
              <a:t>інакше</a:t>
            </a:r>
            <a:r>
              <a:rPr lang="ru-RU" dirty="0"/>
              <a:t>, як </a:t>
            </a:r>
            <a:r>
              <a:rPr lang="ru-RU" dirty="0" err="1"/>
              <a:t>по-малоросійські</a:t>
            </a:r>
            <a:r>
              <a:rPr lang="ru-RU" dirty="0"/>
              <a:t>».</a:t>
            </a:r>
            <a:endParaRPr lang="ru-UA" dirty="0"/>
          </a:p>
          <a:p>
            <a:pPr algn="just" fontAlgn="base"/>
            <a:r>
              <a:rPr lang="ru-RU" dirty="0"/>
              <a:t>Характерною є й фраза з листа Антона Чехова, </a:t>
            </a:r>
            <a:r>
              <a:rPr lang="ru-RU" dirty="0" err="1"/>
              <a:t>датованого</a:t>
            </a:r>
            <a:r>
              <a:rPr lang="ru-RU" dirty="0"/>
              <a:t> 15 </a:t>
            </a:r>
            <a:r>
              <a:rPr lang="ru-RU" dirty="0" err="1"/>
              <a:t>лютим</a:t>
            </a:r>
            <a:r>
              <a:rPr lang="ru-RU" dirty="0"/>
              <a:t> 1888 року, </a:t>
            </a:r>
            <a:r>
              <a:rPr lang="ru-RU" dirty="0" err="1"/>
              <a:t>напередодні</a:t>
            </a:r>
            <a:r>
              <a:rPr lang="ru-RU" dirty="0"/>
              <a:t> </a:t>
            </a:r>
            <a:r>
              <a:rPr lang="ru-RU" dirty="0" err="1"/>
              <a:t>поїздки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сім’ї</a:t>
            </a:r>
            <a:r>
              <a:rPr lang="ru-RU" dirty="0"/>
              <a:t> на </a:t>
            </a:r>
            <a:r>
              <a:rPr lang="ru-RU" dirty="0" err="1"/>
              <a:t>відпочинок</a:t>
            </a:r>
            <a:r>
              <a:rPr lang="ru-RU" dirty="0"/>
              <a:t> до Сум: – «…</a:t>
            </a:r>
            <a:r>
              <a:rPr lang="ru-RU" dirty="0" err="1"/>
              <a:t>Мати</a:t>
            </a:r>
            <a:r>
              <a:rPr lang="ru-RU" dirty="0"/>
              <a:t> і </a:t>
            </a:r>
            <a:r>
              <a:rPr lang="ru-RU" dirty="0" err="1"/>
              <a:t>батько</a:t>
            </a:r>
            <a:r>
              <a:rPr lang="ru-RU" dirty="0"/>
              <a:t>, як </a:t>
            </a:r>
            <a:r>
              <a:rPr lang="ru-RU" dirty="0" err="1"/>
              <a:t>діти</a:t>
            </a:r>
            <a:r>
              <a:rPr lang="ru-RU" dirty="0"/>
              <a:t>, </a:t>
            </a:r>
            <a:r>
              <a:rPr lang="ru-RU" dirty="0" err="1"/>
              <a:t>мріють</a:t>
            </a:r>
            <a:r>
              <a:rPr lang="ru-RU" dirty="0"/>
              <a:t> про свою </a:t>
            </a:r>
            <a:r>
              <a:rPr lang="ru-RU" dirty="0" err="1"/>
              <a:t>Україну</a:t>
            </a:r>
            <a:r>
              <a:rPr lang="ru-RU" dirty="0"/>
              <a:t>». </a:t>
            </a:r>
            <a:r>
              <a:rPr lang="ru-RU" dirty="0" err="1"/>
              <a:t>Тоді</a:t>
            </a:r>
            <a:r>
              <a:rPr lang="ru-RU" dirty="0"/>
              <a:t> ж </a:t>
            </a:r>
            <a:r>
              <a:rPr lang="ru-RU" dirty="0" err="1"/>
              <a:t>письменник</a:t>
            </a:r>
            <a:r>
              <a:rPr lang="ru-RU" dirty="0"/>
              <a:t> у </a:t>
            </a:r>
            <a:r>
              <a:rPr lang="ru-RU" dirty="0" err="1"/>
              <a:t>листі</a:t>
            </a:r>
            <a:r>
              <a:rPr lang="ru-RU" dirty="0"/>
              <a:t> до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російського</a:t>
            </a:r>
            <a:r>
              <a:rPr lang="ru-RU" dirty="0"/>
              <a:t> друга </a:t>
            </a:r>
            <a:r>
              <a:rPr lang="ru-RU" dirty="0" err="1"/>
              <a:t>Леонтьєва</a:t>
            </a:r>
            <a:r>
              <a:rPr lang="ru-RU" dirty="0"/>
              <a:t> написав </a:t>
            </a:r>
            <a:r>
              <a:rPr lang="ru-RU" dirty="0" err="1"/>
              <a:t>доволі</a:t>
            </a:r>
            <a:r>
              <a:rPr lang="ru-RU" dirty="0"/>
              <a:t> </a:t>
            </a:r>
            <a:r>
              <a:rPr lang="ru-RU" dirty="0" err="1"/>
              <a:t>глузливу</a:t>
            </a:r>
            <a:r>
              <a:rPr lang="ru-RU" dirty="0"/>
              <a:t> фразу: «</a:t>
            </a:r>
            <a:r>
              <a:rPr lang="ru-RU" dirty="0" err="1"/>
              <a:t>Нарешті</a:t>
            </a:r>
            <a:r>
              <a:rPr lang="ru-RU" dirty="0"/>
              <a:t>, я </a:t>
            </a:r>
            <a:r>
              <a:rPr lang="ru-RU" dirty="0" err="1"/>
              <a:t>їду</a:t>
            </a:r>
            <a:r>
              <a:rPr lang="ru-RU" dirty="0"/>
              <a:t> в </a:t>
            </a:r>
            <a:r>
              <a:rPr lang="ru-RU" dirty="0" err="1"/>
              <a:t>Україну</a:t>
            </a:r>
            <a:r>
              <a:rPr lang="ru-RU" dirty="0"/>
              <a:t>, а Ви, крокодил, </a:t>
            </a:r>
            <a:r>
              <a:rPr lang="ru-RU" dirty="0" err="1"/>
              <a:t>залишайтесь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тундрі</a:t>
            </a:r>
            <a:r>
              <a:rPr lang="ru-RU" dirty="0"/>
              <a:t>»!</a:t>
            </a:r>
            <a:endParaRPr lang="ru-UA" dirty="0"/>
          </a:p>
          <a:p>
            <a:pPr algn="just" fontAlgn="base"/>
            <a:r>
              <a:rPr lang="ru-RU" dirty="0"/>
              <a:t>За </a:t>
            </a:r>
            <a:r>
              <a:rPr lang="ru-RU" dirty="0" err="1"/>
              <a:t>спогадами</a:t>
            </a:r>
            <a:r>
              <a:rPr lang="ru-RU" dirty="0"/>
              <a:t> </a:t>
            </a:r>
            <a:r>
              <a:rPr lang="ru-RU" dirty="0" err="1"/>
              <a:t>сучасників</a:t>
            </a:r>
            <a:r>
              <a:rPr lang="ru-RU" dirty="0"/>
              <a:t>, Чехов і в старшому </a:t>
            </a:r>
            <a:r>
              <a:rPr lang="ru-RU" dirty="0" err="1"/>
              <a:t>віці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читав </a:t>
            </a:r>
            <a:r>
              <a:rPr lang="ru-RU" dirty="0" err="1"/>
              <a:t>українською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і </a:t>
            </a:r>
            <a:r>
              <a:rPr lang="ru-RU" dirty="0" err="1"/>
              <a:t>був</a:t>
            </a:r>
            <a:r>
              <a:rPr lang="ru-RU" dirty="0"/>
              <a:t> добре </a:t>
            </a:r>
            <a:r>
              <a:rPr lang="ru-RU" dirty="0" err="1"/>
              <a:t>знайомий</a:t>
            </a:r>
            <a:r>
              <a:rPr lang="ru-RU" dirty="0"/>
              <a:t> з </a:t>
            </a:r>
            <a:r>
              <a:rPr lang="ru-RU" dirty="0" err="1"/>
              <a:t>творами</a:t>
            </a:r>
            <a:r>
              <a:rPr lang="ru-RU" dirty="0"/>
              <a:t> </a:t>
            </a:r>
            <a:r>
              <a:rPr lang="ru-RU" dirty="0" err="1"/>
              <a:t>сучасних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письменників</a:t>
            </a:r>
            <a:r>
              <a:rPr lang="ru-RU" dirty="0"/>
              <a:t>.</a:t>
            </a:r>
            <a:endParaRPr lang="ru-UA" dirty="0"/>
          </a:p>
          <a:p>
            <a:pPr algn="just"/>
            <a:endParaRPr lang="ru-UA" dirty="0"/>
          </a:p>
        </p:txBody>
      </p:sp>
      <p:pic>
        <p:nvPicPr>
          <p:cNvPr id="4" name="Рисунок 3" descr="C:\Users\HP8000\Desktop\6a0221a5230f8bc.jpg">
            <a:extLst>
              <a:ext uri="{FF2B5EF4-FFF2-40B4-BE49-F238E27FC236}">
                <a16:creationId xmlns:a16="http://schemas.microsoft.com/office/drawing/2014/main" id="{940916AC-B4BA-4F02-9E47-CEAFAB0A844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49" y="484500"/>
            <a:ext cx="3797269" cy="25694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55530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 fontScale="92500"/>
          </a:bodyPr>
          <a:lstStyle/>
          <a:p>
            <a:pPr algn="just" fontAlgn="base"/>
            <a:r>
              <a:rPr lang="ru-RU" b="1" dirty="0" err="1"/>
              <a:t>Достоєвський</a:t>
            </a:r>
            <a:r>
              <a:rPr lang="ru-RU" b="1" dirty="0"/>
              <a:t> </a:t>
            </a:r>
            <a:r>
              <a:rPr lang="ru-RU" b="1" dirty="0" err="1"/>
              <a:t>Федір</a:t>
            </a:r>
            <a:r>
              <a:rPr lang="ru-RU" b="1" dirty="0"/>
              <a:t> Михайлович (1821-1881). </a:t>
            </a:r>
            <a:r>
              <a:rPr lang="ru-RU" dirty="0"/>
              <a:t>Не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видатний</a:t>
            </a:r>
            <a:r>
              <a:rPr lang="ru-RU" dirty="0"/>
              <a:t> </a:t>
            </a:r>
            <a:r>
              <a:rPr lang="ru-RU" dirty="0" err="1"/>
              <a:t>російський</a:t>
            </a:r>
            <a:r>
              <a:rPr lang="ru-RU" dirty="0"/>
              <a:t> </a:t>
            </a:r>
            <a:r>
              <a:rPr lang="ru-RU" dirty="0" err="1"/>
              <a:t>письменник</a:t>
            </a:r>
            <a:r>
              <a:rPr lang="ru-RU" dirty="0"/>
              <a:t> </a:t>
            </a:r>
            <a:r>
              <a:rPr lang="ru-RU" dirty="0" err="1"/>
              <a:t>Федір</a:t>
            </a:r>
            <a:r>
              <a:rPr lang="ru-RU" dirty="0"/>
              <a:t> Михайлович </a:t>
            </a:r>
            <a:r>
              <a:rPr lang="ru-RU" dirty="0" err="1"/>
              <a:t>Достоєвський</a:t>
            </a:r>
            <a:r>
              <a:rPr lang="ru-RU" dirty="0"/>
              <a:t> за </a:t>
            </a:r>
            <a:r>
              <a:rPr lang="ru-RU" dirty="0" err="1"/>
              <a:t>походженням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українцем</a:t>
            </a:r>
            <a:r>
              <a:rPr lang="ru-RU" dirty="0"/>
              <a:t>. </a:t>
            </a:r>
            <a:r>
              <a:rPr lang="ru-RU" dirty="0" err="1"/>
              <a:t>Рід</a:t>
            </a:r>
            <a:r>
              <a:rPr lang="ru-RU" dirty="0"/>
              <a:t> </a:t>
            </a:r>
            <a:r>
              <a:rPr lang="ru-RU" dirty="0" err="1"/>
              <a:t>Достоєвських</a:t>
            </a:r>
            <a:r>
              <a:rPr lang="ru-RU" dirty="0"/>
              <a:t> походив з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міста</a:t>
            </a:r>
            <a:r>
              <a:rPr lang="ru-RU" dirty="0"/>
              <a:t> </a:t>
            </a:r>
            <a:r>
              <a:rPr lang="ru-RU" dirty="0" err="1"/>
              <a:t>Пінська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українсько-білоруському</a:t>
            </a:r>
            <a:r>
              <a:rPr lang="ru-RU" dirty="0"/>
              <a:t> </a:t>
            </a:r>
            <a:r>
              <a:rPr lang="ru-RU" dirty="0" err="1"/>
              <a:t>прикордонні</a:t>
            </a:r>
            <a:r>
              <a:rPr lang="ru-RU" dirty="0"/>
              <a:t>. Один з </a:t>
            </a:r>
            <a:r>
              <a:rPr lang="ru-RU" dirty="0" err="1"/>
              <a:t>предків</a:t>
            </a:r>
            <a:r>
              <a:rPr lang="ru-RU" dirty="0"/>
              <a:t> </a:t>
            </a:r>
            <a:r>
              <a:rPr lang="ru-RU" dirty="0" err="1"/>
              <a:t>письменника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ієромонахом</a:t>
            </a:r>
            <a:r>
              <a:rPr lang="ru-RU" dirty="0"/>
              <a:t> </a:t>
            </a:r>
            <a:r>
              <a:rPr lang="ru-RU" dirty="0" err="1"/>
              <a:t>Києво-Печерської</a:t>
            </a:r>
            <a:r>
              <a:rPr lang="ru-RU" dirty="0"/>
              <a:t> </a:t>
            </a:r>
            <a:r>
              <a:rPr lang="ru-RU" dirty="0" err="1"/>
              <a:t>Лаври</a:t>
            </a:r>
            <a:r>
              <a:rPr lang="ru-RU" dirty="0"/>
              <a:t> і в 1647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брав участь у </a:t>
            </a:r>
            <a:r>
              <a:rPr lang="ru-RU" dirty="0" err="1"/>
              <a:t>виборах</a:t>
            </a:r>
            <a:r>
              <a:rPr lang="ru-RU" dirty="0"/>
              <a:t> </a:t>
            </a:r>
            <a:r>
              <a:rPr lang="ru-RU" dirty="0" err="1"/>
              <a:t>чергового</a:t>
            </a:r>
            <a:r>
              <a:rPr lang="ru-RU" dirty="0"/>
              <a:t> митрополита!</a:t>
            </a:r>
            <a:endParaRPr lang="ru-UA" dirty="0"/>
          </a:p>
          <a:p>
            <a:pPr algn="just" fontAlgn="base"/>
            <a:r>
              <a:rPr lang="ru-RU" dirty="0" err="1"/>
              <a:t>Цікаво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Достоєвських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жили на </a:t>
            </a:r>
            <a:r>
              <a:rPr lang="ru-RU" dirty="0" err="1"/>
              <a:t>Поділлі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представників</a:t>
            </a:r>
            <a:r>
              <a:rPr lang="ru-RU" dirty="0"/>
              <a:t> духовного </a:t>
            </a:r>
            <a:r>
              <a:rPr lang="ru-RU" dirty="0" err="1"/>
              <a:t>звання</a:t>
            </a:r>
            <a:r>
              <a:rPr lang="ru-RU" dirty="0"/>
              <a:t>. Так, </a:t>
            </a:r>
            <a:r>
              <a:rPr lang="ru-RU" dirty="0" err="1"/>
              <a:t>дід</a:t>
            </a:r>
            <a:r>
              <a:rPr lang="ru-RU" dirty="0"/>
              <a:t> Федора </a:t>
            </a:r>
            <a:r>
              <a:rPr lang="ru-RU" dirty="0" err="1"/>
              <a:t>Достоєвського</a:t>
            </a:r>
            <a:r>
              <a:rPr lang="ru-RU" dirty="0"/>
              <a:t> </a:t>
            </a:r>
            <a:r>
              <a:rPr lang="ru-RU" dirty="0" err="1"/>
              <a:t>Андрій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священиком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уніатської</a:t>
            </a:r>
            <a:r>
              <a:rPr lang="ru-RU" dirty="0"/>
              <a:t> церкви. Одного дня </a:t>
            </a:r>
            <a:r>
              <a:rPr lang="ru-RU" dirty="0" err="1"/>
              <a:t>він</a:t>
            </a:r>
            <a:r>
              <a:rPr lang="ru-RU" dirty="0"/>
              <a:t> не на жарт </a:t>
            </a:r>
            <a:r>
              <a:rPr lang="ru-RU" dirty="0" err="1"/>
              <a:t>посварився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батьком</a:t>
            </a:r>
            <a:r>
              <a:rPr lang="ru-RU" dirty="0"/>
              <a:t>, і разом з братом </a:t>
            </a:r>
            <a:r>
              <a:rPr lang="ru-RU" dirty="0" err="1"/>
              <a:t>Михайлом</a:t>
            </a:r>
            <a:r>
              <a:rPr lang="ru-RU" dirty="0"/>
              <a:t> </a:t>
            </a:r>
            <a:r>
              <a:rPr lang="ru-RU" dirty="0" err="1"/>
              <a:t>вирушив</a:t>
            </a:r>
            <a:r>
              <a:rPr lang="ru-RU" dirty="0"/>
              <a:t> до </a:t>
            </a:r>
            <a:r>
              <a:rPr lang="ru-RU" dirty="0" err="1"/>
              <a:t>Москви</a:t>
            </a:r>
            <a:r>
              <a:rPr lang="ru-RU" dirty="0"/>
              <a:t>.</a:t>
            </a:r>
            <a:endParaRPr lang="ru-UA" dirty="0"/>
          </a:p>
          <a:p>
            <a:pPr algn="just" fontAlgn="base"/>
            <a:r>
              <a:rPr lang="ru-RU" dirty="0"/>
              <a:t>На </a:t>
            </a:r>
            <a:r>
              <a:rPr lang="ru-RU" dirty="0" err="1"/>
              <a:t>пам’ять</a:t>
            </a:r>
            <a:r>
              <a:rPr lang="ru-RU" dirty="0"/>
              <a:t> про </a:t>
            </a:r>
            <a:r>
              <a:rPr lang="ru-RU" dirty="0" err="1"/>
              <a:t>Україну</a:t>
            </a:r>
            <a:r>
              <a:rPr lang="ru-RU" dirty="0"/>
              <a:t> Михайло взяв </a:t>
            </a:r>
            <a:r>
              <a:rPr lang="ru-RU" dirty="0" err="1"/>
              <a:t>із</a:t>
            </a:r>
            <a:r>
              <a:rPr lang="ru-RU" dirty="0"/>
              <a:t> собою, </a:t>
            </a:r>
            <a:r>
              <a:rPr lang="ru-RU" dirty="0" err="1"/>
              <a:t>зберіг</a:t>
            </a:r>
            <a:r>
              <a:rPr lang="ru-RU" dirty="0"/>
              <a:t>, а </a:t>
            </a:r>
            <a:r>
              <a:rPr lang="ru-RU" dirty="0" err="1"/>
              <a:t>згодом</a:t>
            </a:r>
            <a:r>
              <a:rPr lang="ru-RU" dirty="0"/>
              <a:t> передав </a:t>
            </a:r>
            <a:r>
              <a:rPr lang="ru-RU" dirty="0" err="1"/>
              <a:t>своїм</a:t>
            </a:r>
            <a:r>
              <a:rPr lang="ru-RU" dirty="0"/>
              <a:t> </a:t>
            </a:r>
            <a:r>
              <a:rPr lang="ru-RU" dirty="0" err="1"/>
              <a:t>синам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українські</a:t>
            </a:r>
            <a:r>
              <a:rPr lang="ru-RU" dirty="0"/>
              <a:t> </a:t>
            </a:r>
            <a:r>
              <a:rPr lang="ru-RU" dirty="0" err="1"/>
              <a:t>поезії</a:t>
            </a:r>
            <a:r>
              <a:rPr lang="ru-RU" dirty="0"/>
              <a:t>. З </a:t>
            </a:r>
            <a:r>
              <a:rPr lang="ru-RU" dirty="0" err="1"/>
              <a:t>цього</a:t>
            </a:r>
            <a:r>
              <a:rPr lang="ru-RU" dirty="0"/>
              <a:t> приводу </a:t>
            </a:r>
            <a:r>
              <a:rPr lang="ru-RU" dirty="0" err="1"/>
              <a:t>донька</a:t>
            </a:r>
            <a:r>
              <a:rPr lang="ru-RU" dirty="0"/>
              <a:t> Федора Михайловича </a:t>
            </a:r>
            <a:r>
              <a:rPr lang="ru-RU" dirty="0" err="1"/>
              <a:t>згадувала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«… </a:t>
            </a:r>
            <a:r>
              <a:rPr lang="ru-RU" dirty="0" err="1"/>
              <a:t>поетичні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родині</a:t>
            </a:r>
            <a:r>
              <a:rPr lang="ru-RU" dirty="0"/>
              <a:t> </a:t>
            </a:r>
            <a:r>
              <a:rPr lang="ru-RU" dirty="0" err="1"/>
              <a:t>мого</a:t>
            </a:r>
            <a:r>
              <a:rPr lang="ru-RU" dirty="0"/>
              <a:t> батька, а не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через мою </a:t>
            </a:r>
            <a:r>
              <a:rPr lang="ru-RU" dirty="0" err="1"/>
              <a:t>матір</a:t>
            </a:r>
            <a:r>
              <a:rPr lang="ru-RU" dirty="0"/>
              <a:t>-москвичку, як то </a:t>
            </a:r>
            <a:r>
              <a:rPr lang="ru-RU" dirty="0" err="1"/>
              <a:t>припускають</a:t>
            </a:r>
            <a:r>
              <a:rPr lang="ru-RU" dirty="0"/>
              <a:t> </a:t>
            </a:r>
            <a:r>
              <a:rPr lang="ru-RU" dirty="0" err="1"/>
              <a:t>літературні</a:t>
            </a:r>
            <a:r>
              <a:rPr lang="ru-RU" dirty="0"/>
              <a:t> </a:t>
            </a:r>
            <a:r>
              <a:rPr lang="ru-RU" dirty="0" err="1"/>
              <a:t>друзі</a:t>
            </a:r>
            <a:r>
              <a:rPr lang="ru-RU" dirty="0"/>
              <a:t> </a:t>
            </a:r>
            <a:r>
              <a:rPr lang="ru-RU" dirty="0" err="1"/>
              <a:t>Достоєвського</a:t>
            </a:r>
            <a:r>
              <a:rPr lang="ru-RU" dirty="0"/>
              <a:t>».</a:t>
            </a:r>
            <a:endParaRPr lang="ru-UA" dirty="0"/>
          </a:p>
          <a:p>
            <a:pPr algn="just"/>
            <a:endParaRPr lang="ru-UA" dirty="0"/>
          </a:p>
        </p:txBody>
      </p:sp>
      <p:pic>
        <p:nvPicPr>
          <p:cNvPr id="5" name="Рисунок 4" descr="C:\Users\HP8000\Desktop\Biografiya-Dostoevskogo-1.jpg">
            <a:extLst>
              <a:ext uri="{FF2B5EF4-FFF2-40B4-BE49-F238E27FC236}">
                <a16:creationId xmlns:a16="http://schemas.microsoft.com/office/drawing/2014/main" id="{F66F7541-038E-4ED0-8BEA-1A9C19E864C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262" y="484500"/>
            <a:ext cx="3957240" cy="27380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84416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1"/>
            <a:ext cx="6977000" cy="3625668"/>
          </a:xfrm>
        </p:spPr>
        <p:txBody>
          <a:bodyPr>
            <a:normAutofit/>
          </a:bodyPr>
          <a:lstStyle/>
          <a:p>
            <a:pPr algn="just"/>
            <a:r>
              <a:rPr lang="ru-RU" b="1" dirty="0" err="1"/>
              <a:t>Айвазовський</a:t>
            </a:r>
            <a:r>
              <a:rPr lang="ru-RU" b="1" dirty="0"/>
              <a:t> </a:t>
            </a:r>
            <a:r>
              <a:rPr lang="ru-RU" b="1" dirty="0" err="1"/>
              <a:t>Іван</a:t>
            </a:r>
            <a:r>
              <a:rPr lang="ru-RU" b="1" dirty="0"/>
              <a:t> </a:t>
            </a:r>
            <a:r>
              <a:rPr lang="ru-RU" b="1" dirty="0" err="1"/>
              <a:t>Костянтинович</a:t>
            </a:r>
            <a:r>
              <a:rPr lang="ru-RU" b="1" dirty="0"/>
              <a:t> (1817-1900). </a:t>
            </a:r>
            <a:r>
              <a:rPr lang="ru-RU" dirty="0" err="1"/>
              <a:t>Крим</a:t>
            </a:r>
            <a:r>
              <a:rPr lang="ru-RU" dirty="0"/>
              <a:t> та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Феодосія</a:t>
            </a:r>
            <a:r>
              <a:rPr lang="ru-RU" dirty="0"/>
              <a:t> у далекому 1817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подарували</a:t>
            </a:r>
            <a:r>
              <a:rPr lang="ru-RU" dirty="0"/>
              <a:t>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видатного</a:t>
            </a:r>
            <a:r>
              <a:rPr lang="ru-RU" dirty="0"/>
              <a:t> художника,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мав</a:t>
            </a:r>
            <a:r>
              <a:rPr lang="ru-RU" dirty="0"/>
              <a:t> </a:t>
            </a:r>
            <a:r>
              <a:rPr lang="ru-RU" dirty="0" err="1"/>
              <a:t>вірменське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.</a:t>
            </a:r>
            <a:endParaRPr lang="ru-UA" dirty="0"/>
          </a:p>
          <a:p>
            <a:pPr algn="just"/>
            <a:r>
              <a:rPr lang="ru-RU" dirty="0"/>
              <a:t>Як би </a:t>
            </a:r>
            <a:r>
              <a:rPr lang="ru-RU" dirty="0" err="1"/>
              <a:t>здивувались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батьки,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переїхали</a:t>
            </a:r>
            <a:r>
              <a:rPr lang="ru-RU" dirty="0"/>
              <a:t> </a:t>
            </a:r>
            <a:r>
              <a:rPr lang="ru-RU" dirty="0" err="1"/>
              <a:t>незадовго</a:t>
            </a:r>
            <a:r>
              <a:rPr lang="ru-RU" dirty="0"/>
              <a:t> до </a:t>
            </a:r>
            <a:r>
              <a:rPr lang="ru-RU" dirty="0" err="1"/>
              <a:t>народження</a:t>
            </a:r>
            <a:r>
              <a:rPr lang="ru-RU" dirty="0"/>
              <a:t> </a:t>
            </a:r>
            <a:r>
              <a:rPr lang="ru-RU" dirty="0" err="1"/>
              <a:t>сина</a:t>
            </a:r>
            <a:r>
              <a:rPr lang="ru-RU" dirty="0"/>
              <a:t> з </a:t>
            </a:r>
            <a:r>
              <a:rPr lang="ru-RU" dirty="0" err="1"/>
              <a:t>Галичини</a:t>
            </a:r>
            <a:r>
              <a:rPr lang="ru-RU" dirty="0"/>
              <a:t> на </a:t>
            </a:r>
            <a:r>
              <a:rPr lang="ru-RU" dirty="0" err="1"/>
              <a:t>півострів</a:t>
            </a:r>
            <a:r>
              <a:rPr lang="ru-RU" dirty="0"/>
              <a:t>, коли б </a:t>
            </a:r>
            <a:r>
              <a:rPr lang="ru-RU" dirty="0" err="1"/>
              <a:t>почули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росіяни</a:t>
            </a:r>
            <a:r>
              <a:rPr lang="ru-RU" dirty="0"/>
              <a:t> </a:t>
            </a:r>
            <a:r>
              <a:rPr lang="ru-RU" dirty="0" err="1"/>
              <a:t>вважають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представником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народу.</a:t>
            </a:r>
            <a:endParaRPr lang="ru-UA" dirty="0"/>
          </a:p>
          <a:p>
            <a:pPr algn="just"/>
            <a:r>
              <a:rPr lang="ru-RU" dirty="0" err="1"/>
              <a:t>Однак</a:t>
            </a:r>
            <a:r>
              <a:rPr lang="ru-RU" dirty="0"/>
              <a:t> художник </a:t>
            </a:r>
            <a:r>
              <a:rPr lang="ru-RU" dirty="0" err="1"/>
              <a:t>чи</a:t>
            </a:r>
            <a:r>
              <a:rPr lang="ru-RU" dirty="0"/>
              <a:t> то </a:t>
            </a:r>
            <a:r>
              <a:rPr lang="ru-RU" dirty="0" err="1"/>
              <a:t>свідомо</a:t>
            </a:r>
            <a:r>
              <a:rPr lang="ru-RU" dirty="0"/>
              <a:t>, </a:t>
            </a:r>
            <a:r>
              <a:rPr lang="ru-RU" dirty="0" err="1"/>
              <a:t>чи</a:t>
            </a:r>
            <a:r>
              <a:rPr lang="ru-RU" dirty="0"/>
              <a:t> то на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рівнях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 </a:t>
            </a:r>
            <a:r>
              <a:rPr lang="ru-RU" dirty="0" err="1"/>
              <a:t>протиставляє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наших </a:t>
            </a:r>
            <a:r>
              <a:rPr lang="ru-RU" dirty="0" err="1"/>
              <a:t>країн</a:t>
            </a:r>
            <a:r>
              <a:rPr lang="ru-RU" dirty="0"/>
              <a:t> у </a:t>
            </a:r>
            <a:r>
              <a:rPr lang="ru-RU" dirty="0" err="1"/>
              <a:t>різному</a:t>
            </a:r>
            <a:r>
              <a:rPr lang="ru-RU" dirty="0"/>
              <a:t> </a:t>
            </a:r>
            <a:r>
              <a:rPr lang="ru-RU" dirty="0" err="1"/>
              <a:t>світлі</a:t>
            </a:r>
            <a:r>
              <a:rPr lang="ru-RU" dirty="0"/>
              <a:t>. </a:t>
            </a:r>
            <a:r>
              <a:rPr lang="ru-RU" dirty="0" err="1"/>
              <a:t>Весілля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та </a:t>
            </a:r>
            <a:r>
              <a:rPr lang="ru-RU" dirty="0" err="1"/>
              <a:t>Пожежа</a:t>
            </a:r>
            <a:r>
              <a:rPr lang="ru-RU" dirty="0"/>
              <a:t> у </a:t>
            </a:r>
            <a:r>
              <a:rPr lang="ru-RU" dirty="0" err="1"/>
              <a:t>Москві</a:t>
            </a:r>
            <a:r>
              <a:rPr lang="ru-RU" dirty="0"/>
              <a:t> </a:t>
            </a:r>
            <a:r>
              <a:rPr lang="ru-RU" dirty="0" err="1"/>
              <a:t>чітко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зрозуміти</a:t>
            </a:r>
            <a:r>
              <a:rPr lang="ru-RU" dirty="0"/>
              <a:t>,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поглядів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Айвазовський</a:t>
            </a:r>
            <a:r>
              <a:rPr lang="ru-RU" dirty="0"/>
              <a:t>.</a:t>
            </a:r>
            <a:endParaRPr lang="ru-UA" dirty="0"/>
          </a:p>
          <a:p>
            <a:pPr algn="just"/>
            <a:endParaRPr lang="ru-UA" dirty="0"/>
          </a:p>
        </p:txBody>
      </p:sp>
      <p:pic>
        <p:nvPicPr>
          <p:cNvPr id="4" name="Рисунок 3" descr="C:\Users\HP8000\Desktop\images.jpg">
            <a:extLst>
              <a:ext uri="{FF2B5EF4-FFF2-40B4-BE49-F238E27FC236}">
                <a16:creationId xmlns:a16="http://schemas.microsoft.com/office/drawing/2014/main" id="{01C22EDA-1D7D-422C-BB50-6F374AD9CF7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64"/>
          <a:stretch/>
        </p:blipFill>
        <p:spPr bwMode="auto">
          <a:xfrm>
            <a:off x="400705" y="568171"/>
            <a:ext cx="3514348" cy="32934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C:\Users\HP8000\Desktop\ilya-repin.jpg!Portrait.jpg">
            <a:extLst>
              <a:ext uri="{FF2B5EF4-FFF2-40B4-BE49-F238E27FC236}">
                <a16:creationId xmlns:a16="http://schemas.microsoft.com/office/drawing/2014/main" id="{9FD71398-5262-4F24-ABAB-F642251D6FF5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52"/>
          <a:stretch/>
        </p:blipFill>
        <p:spPr bwMode="auto">
          <a:xfrm>
            <a:off x="10131974" y="4012514"/>
            <a:ext cx="2002953" cy="25421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BD39F80-E507-4044-8406-4736FEE56DAE}"/>
              </a:ext>
            </a:extLst>
          </p:cNvPr>
          <p:cNvSpPr/>
          <p:nvPr/>
        </p:nvSpPr>
        <p:spPr>
          <a:xfrm>
            <a:off x="1776268" y="4343957"/>
            <a:ext cx="82741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/>
              <a:t>Рєпін</a:t>
            </a:r>
            <a:r>
              <a:rPr lang="ru-RU" b="1" dirty="0"/>
              <a:t> </a:t>
            </a:r>
            <a:r>
              <a:rPr lang="ru-RU" b="1" dirty="0" err="1"/>
              <a:t>Ілля</a:t>
            </a:r>
            <a:r>
              <a:rPr lang="ru-RU" b="1" dirty="0"/>
              <a:t> Юхимович (1844-1930). </a:t>
            </a:r>
            <a:r>
              <a:rPr lang="ru-RU" dirty="0" err="1"/>
              <a:t>Ще</a:t>
            </a:r>
            <a:r>
              <a:rPr lang="ru-RU" dirty="0"/>
              <a:t> один </a:t>
            </a:r>
            <a:r>
              <a:rPr lang="ru-RU" dirty="0" err="1"/>
              <a:t>український</a:t>
            </a:r>
            <a:r>
              <a:rPr lang="ru-RU" dirty="0"/>
              <a:t> художник,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російська</a:t>
            </a:r>
            <a:r>
              <a:rPr lang="ru-RU" dirty="0"/>
              <a:t> пропаганда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століть</a:t>
            </a:r>
            <a:r>
              <a:rPr lang="ru-RU" dirty="0"/>
              <a:t> </a:t>
            </a:r>
            <a:r>
              <a:rPr lang="ru-RU" dirty="0" err="1"/>
              <a:t>приписувала</a:t>
            </a:r>
            <a:r>
              <a:rPr lang="ru-RU" dirty="0"/>
              <a:t> до </a:t>
            </a:r>
            <a:r>
              <a:rPr lang="ru-RU" dirty="0" err="1"/>
              <a:t>власної</a:t>
            </a:r>
            <a:r>
              <a:rPr lang="ru-RU" dirty="0"/>
              <a:t> </a:t>
            </a:r>
            <a:r>
              <a:rPr lang="ru-RU" dirty="0" err="1"/>
              <a:t>культурної</a:t>
            </a:r>
            <a:r>
              <a:rPr lang="ru-RU" dirty="0"/>
              <a:t> </a:t>
            </a:r>
            <a:r>
              <a:rPr lang="ru-RU" dirty="0" err="1"/>
              <a:t>спадщини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сам </a:t>
            </a:r>
            <a:r>
              <a:rPr lang="ru-RU" dirty="0" err="1"/>
              <a:t>Ілля</a:t>
            </a:r>
            <a:r>
              <a:rPr lang="ru-RU" dirty="0"/>
              <a:t> </a:t>
            </a:r>
            <a:r>
              <a:rPr lang="ru-RU" dirty="0" err="1"/>
              <a:t>Рєпін</a:t>
            </a:r>
            <a:r>
              <a:rPr lang="ru-RU" dirty="0"/>
              <a:t> </a:t>
            </a:r>
            <a:r>
              <a:rPr lang="ru-RU" dirty="0" err="1"/>
              <a:t>міг</a:t>
            </a:r>
            <a:r>
              <a:rPr lang="ru-RU" dirty="0"/>
              <a:t> би не </a:t>
            </a:r>
            <a:r>
              <a:rPr lang="ru-RU" dirty="0" err="1"/>
              <a:t>погодитись</a:t>
            </a:r>
            <a:r>
              <a:rPr lang="ru-RU" dirty="0"/>
              <a:t>. </a:t>
            </a:r>
            <a:r>
              <a:rPr lang="ru-RU" dirty="0" err="1"/>
              <a:t>Народжений</a:t>
            </a:r>
            <a:r>
              <a:rPr lang="ru-RU" dirty="0"/>
              <a:t> у </a:t>
            </a:r>
            <a:r>
              <a:rPr lang="ru-RU" dirty="0" err="1"/>
              <a:t>Чугуєві</a:t>
            </a:r>
            <a:r>
              <a:rPr lang="ru-RU" dirty="0"/>
              <a:t> </a:t>
            </a:r>
            <a:r>
              <a:rPr lang="ru-RU" dirty="0" err="1"/>
              <a:t>Харківської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, </a:t>
            </a:r>
            <a:r>
              <a:rPr lang="ru-RU" dirty="0" err="1"/>
              <a:t>чоловік</a:t>
            </a:r>
            <a:r>
              <a:rPr lang="ru-RU" dirty="0"/>
              <a:t> у </a:t>
            </a:r>
            <a:r>
              <a:rPr lang="ru-RU" dirty="0" err="1"/>
              <a:t>своїй</a:t>
            </a:r>
            <a:r>
              <a:rPr lang="ru-RU" dirty="0"/>
              <a:t> </a:t>
            </a:r>
            <a:r>
              <a:rPr lang="ru-RU" dirty="0" err="1"/>
              <a:t>творчості</a:t>
            </a:r>
            <a:r>
              <a:rPr lang="ru-RU" dirty="0"/>
              <a:t> все ж </a:t>
            </a:r>
            <a:r>
              <a:rPr lang="ru-RU" dirty="0" err="1"/>
              <a:t>найчастіше</a:t>
            </a:r>
            <a:r>
              <a:rPr lang="ru-RU" dirty="0"/>
              <a:t> </a:t>
            </a:r>
            <a:r>
              <a:rPr lang="ru-RU" dirty="0" err="1"/>
              <a:t>звертався</a:t>
            </a:r>
            <a:r>
              <a:rPr lang="ru-RU" dirty="0"/>
              <a:t> до </a:t>
            </a:r>
            <a:r>
              <a:rPr lang="ru-RU" dirty="0" err="1"/>
              <a:t>української</a:t>
            </a:r>
            <a:r>
              <a:rPr lang="ru-RU" dirty="0"/>
              <a:t> тематики. </a:t>
            </a:r>
            <a:r>
              <a:rPr lang="ru-RU" dirty="0" err="1"/>
              <a:t>Останню</a:t>
            </a:r>
            <a:r>
              <a:rPr lang="ru-RU" dirty="0"/>
              <a:t> свою картину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назвою</a:t>
            </a:r>
            <a:r>
              <a:rPr lang="ru-RU" dirty="0"/>
              <a:t> Гопак </a:t>
            </a:r>
            <a:r>
              <a:rPr lang="ru-RU" dirty="0" err="1"/>
              <a:t>Рєпін</a:t>
            </a:r>
            <a:r>
              <a:rPr lang="ru-RU" dirty="0"/>
              <a:t> написав з </a:t>
            </a:r>
            <a:r>
              <a:rPr lang="ru-RU" dirty="0" err="1"/>
              <a:t>пам’яті</a:t>
            </a:r>
            <a:r>
              <a:rPr lang="ru-RU" dirty="0"/>
              <a:t>, </a:t>
            </a:r>
            <a:r>
              <a:rPr lang="ru-RU" dirty="0" err="1"/>
              <a:t>згадуючи</a:t>
            </a:r>
            <a:r>
              <a:rPr lang="ru-RU" dirty="0"/>
              <a:t> </a:t>
            </a:r>
            <a:r>
              <a:rPr lang="ru-RU" dirty="0" err="1"/>
              <a:t>своє</a:t>
            </a:r>
            <a:r>
              <a:rPr lang="ru-RU" dirty="0"/>
              <a:t> </a:t>
            </a:r>
            <a:r>
              <a:rPr lang="ru-RU" dirty="0" err="1"/>
              <a:t>дитинство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. </a:t>
            </a:r>
            <a:r>
              <a:rPr lang="ru-RU" dirty="0" err="1"/>
              <a:t>Листи</a:t>
            </a:r>
            <a:r>
              <a:rPr lang="ru-RU" dirty="0"/>
              <a:t> до </a:t>
            </a:r>
            <a:r>
              <a:rPr lang="ru-RU" dirty="0" err="1"/>
              <a:t>близьких</a:t>
            </a:r>
            <a:r>
              <a:rPr lang="ru-RU" dirty="0"/>
              <a:t> </a:t>
            </a:r>
            <a:r>
              <a:rPr lang="ru-RU" dirty="0" err="1"/>
              <a:t>теж</a:t>
            </a:r>
            <a:r>
              <a:rPr lang="ru-RU" dirty="0"/>
              <a:t> писав </a:t>
            </a:r>
            <a:r>
              <a:rPr lang="ru-RU" dirty="0" err="1"/>
              <a:t>українською</a:t>
            </a:r>
            <a:r>
              <a:rPr lang="ru-RU" dirty="0"/>
              <a:t>, а до </a:t>
            </a:r>
            <a:r>
              <a:rPr lang="ru-RU" dirty="0" err="1"/>
              <a:t>мами</a:t>
            </a:r>
            <a:r>
              <a:rPr lang="ru-RU" dirty="0"/>
              <a:t> </a:t>
            </a:r>
            <a:r>
              <a:rPr lang="ru-RU" dirty="0" err="1"/>
              <a:t>звертався</a:t>
            </a:r>
            <a:r>
              <a:rPr lang="ru-RU" dirty="0"/>
              <a:t> </a:t>
            </a:r>
            <a:r>
              <a:rPr lang="ru-RU" dirty="0" err="1"/>
              <a:t>лагідно</a:t>
            </a:r>
            <a:r>
              <a:rPr lang="ru-RU" dirty="0"/>
              <a:t> — “</a:t>
            </a:r>
            <a:r>
              <a:rPr lang="ru-RU" dirty="0" err="1"/>
              <a:t>матуся</a:t>
            </a:r>
            <a:r>
              <a:rPr lang="ru-RU" dirty="0"/>
              <a:t>”.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473134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Ладний Іван Данилович (1927–1987)</a:t>
            </a:r>
            <a:r>
              <a:rPr lang="uk-UA" dirty="0"/>
              <a:t> – лікар-епідеміолог, інфекціоніст. Д-р </a:t>
            </a:r>
            <a:r>
              <a:rPr lang="uk-UA" dirty="0" err="1"/>
              <a:t>медицинських</a:t>
            </a:r>
            <a:r>
              <a:rPr lang="uk-UA" dirty="0"/>
              <a:t> наук (1982). Закінчив Харківський медичний інститут (1957), де відтоді й працював. 1965–71 – радник, 1976–83 – заступник Генерального директора ВООЗ, брав участь у реалізації програми з ліквідації віспи та здійсненні аналізу епідеміологічної си­­туації у світі. Від 1971 – начальник Головного управління карантинних інфекцій МОЗ СРСР. 1983–87 – заст. дир. ВНДІ мед. та мед.-</a:t>
            </a:r>
            <a:r>
              <a:rPr lang="uk-UA" dirty="0" err="1"/>
              <a:t>тех</a:t>
            </a:r>
            <a:r>
              <a:rPr lang="uk-UA" dirty="0"/>
              <a:t>. інформації; во­­дночас 1986–87 – директор Державної центральної наукової бібліотеки (обидва – Мос­ква). Наукові дослідження: епідеміоло­гія, інфекційні захворювання, методи профілактики й лікування віспи, боротьба з паразитарними хворобами.</a:t>
            </a:r>
            <a:endParaRPr lang="ru-UA" dirty="0"/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6350218-D52C-4E54-90B0-1F776D93EE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268" y="621437"/>
            <a:ext cx="2800473" cy="350059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27836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Мечников Ілля Ілліч (1845 – 1916). </a:t>
            </a:r>
            <a:r>
              <a:rPr lang="uk-UA" dirty="0"/>
              <a:t>Ілля Ілліч Мечников з’явився на світ 15 травня 1845 року в селі </a:t>
            </a:r>
            <a:r>
              <a:rPr lang="uk-UA" dirty="0" err="1"/>
              <a:t>Іванівка</a:t>
            </a:r>
            <a:r>
              <a:rPr lang="uk-UA" dirty="0"/>
              <a:t> Куп’янського повіту Харківської губернії (нині – Дворічанського району Харківської області). . Закінчив Харківський університет. 1886 року в Одесі Ілля Мечников разом зі своїми колегами-однодумцями Миколою Гамалією та Яковом </a:t>
            </a:r>
            <a:r>
              <a:rPr lang="uk-UA" dirty="0" err="1"/>
              <a:t>Бардахом</a:t>
            </a:r>
            <a:r>
              <a:rPr lang="uk-UA" dirty="0"/>
              <a:t> заснував бактеріологічну станцію. На станції здійснювалися наукові дослідження, щеплення проти сказу, проводилися навчальні курси для лікарів із мікробіології та боротьби з інфекційними захворюваннями (тифом, холерою, туберкульозом, сифілісом, сибірською виразкою). 1908 року Іллі Мечникову присудили Нобелівську премію з фізіології та медицини за видатні заслуги в розвитку імунології. Приділяв велику увагу проблемам імунітету, довголіття, захисту рослин, вивченню інфекційних захворювань.</a:t>
            </a:r>
            <a:endParaRPr lang="ru-UA" dirty="0"/>
          </a:p>
          <a:p>
            <a:pPr algn="just"/>
            <a:endParaRPr lang="ru-UA" dirty="0"/>
          </a:p>
        </p:txBody>
      </p:sp>
      <p:pic>
        <p:nvPicPr>
          <p:cNvPr id="4" name="Рисунок 3" descr="C:\Users\home\AppData\Local\Microsoft\Windows\INetCache\Content.Word\foto_1_illya_mechnikov.jpg">
            <a:extLst>
              <a:ext uri="{FF2B5EF4-FFF2-40B4-BE49-F238E27FC236}">
                <a16:creationId xmlns:a16="http://schemas.microsoft.com/office/drawing/2014/main" id="{F28DD2D7-F9BC-4B09-B924-52CC4DB3FBC2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68" y="621437"/>
            <a:ext cx="3810914" cy="330387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93486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C85EE56-8339-4464-AB57-EBE0B47CC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36490" y="484500"/>
            <a:ext cx="6977000" cy="5335491"/>
          </a:xfrm>
        </p:spPr>
        <p:txBody>
          <a:bodyPr>
            <a:normAutofit/>
          </a:bodyPr>
          <a:lstStyle/>
          <a:p>
            <a:pPr algn="just"/>
            <a:r>
              <a:rPr lang="uk-UA" b="1" dirty="0"/>
              <a:t>Сергій Павлович Корольов (1907-1966)</a:t>
            </a:r>
            <a:r>
              <a:rPr lang="uk-UA" dirty="0"/>
              <a:t>. Учений і конструктор у галузі ракетобудування й космонавтики, головний конструктор перших ракет-носіїв, штучних супутників Землі, пілотованих космічних кораблів, основоположник практичної космонавтики.</a:t>
            </a:r>
            <a:endParaRPr lang="ru-UA" dirty="0"/>
          </a:p>
          <a:p>
            <a:pPr algn="just"/>
            <a:r>
              <a:rPr lang="uk-UA" dirty="0"/>
              <a:t>Під його керівництвом було запущено першу міжконтинентальну балістичну ракету, перший штучний супутник Землі, здійснено перший політ людини (Юрія Гагаріна) в космос та вихід людини в космос.</a:t>
            </a:r>
          </a:p>
          <a:p>
            <a:pPr algn="just"/>
            <a:endParaRPr lang="ru-UA" dirty="0"/>
          </a:p>
        </p:txBody>
      </p:sp>
      <p:pic>
        <p:nvPicPr>
          <p:cNvPr id="5" name="Рисунок 4" descr="Корольов Сергій Павлович: Барельєф на фасаді | КПІ ім. Ігоря Сікорського">
            <a:extLst>
              <a:ext uri="{FF2B5EF4-FFF2-40B4-BE49-F238E27FC236}">
                <a16:creationId xmlns:a16="http://schemas.microsoft.com/office/drawing/2014/main" id="{BF2E835E-3BA8-474D-9FCE-CEED7498332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985"/>
          <a:stretch/>
        </p:blipFill>
        <p:spPr bwMode="auto">
          <a:xfrm>
            <a:off x="463544" y="555521"/>
            <a:ext cx="3797738" cy="30712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Ігор Сікорський: його літаками досі користуються американські президенти -  Інститут Просвіти">
            <a:extLst>
              <a:ext uri="{FF2B5EF4-FFF2-40B4-BE49-F238E27FC236}">
                <a16:creationId xmlns:a16="http://schemas.microsoft.com/office/drawing/2014/main" id="{5CCDA79E-A06B-4079-ADC6-B24DF736DA83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0198" y="3626743"/>
            <a:ext cx="3655905" cy="280435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6A86F6A9-03CD-4CC2-A01D-BD5ACA37B8AB}"/>
              </a:ext>
            </a:extLst>
          </p:cNvPr>
          <p:cNvSpPr/>
          <p:nvPr/>
        </p:nvSpPr>
        <p:spPr>
          <a:xfrm>
            <a:off x="1928990" y="5103674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uk-UA" b="1" dirty="0">
                <a:solidFill>
                  <a:srgbClr val="2C2C2C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Ігор Іванович Сікорський (1889-1972). </a:t>
            </a:r>
            <a:r>
              <a:rPr lang="uk-UA" dirty="0">
                <a:solidFill>
                  <a:srgbClr val="2C2C2C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Всесвітньо відомий авіаконструктор, творець гелікоптерів, увійшов у світову історію авіації як автор перших у світовій практиці авіабудування багатомоторних літаків та гелікоптерів.</a:t>
            </a:r>
            <a:endParaRPr lang="ru-UA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1894362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1427</Words>
  <Application>Microsoft Office PowerPoint</Application>
  <PresentationFormat>Широкоэкранный</PresentationFormat>
  <Paragraphs>45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Tahoma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Empire</dc:creator>
  <cp:lastModifiedBy>Empire</cp:lastModifiedBy>
  <cp:revision>34</cp:revision>
  <dcterms:created xsi:type="dcterms:W3CDTF">2023-02-20T12:04:40Z</dcterms:created>
  <dcterms:modified xsi:type="dcterms:W3CDTF">2023-02-21T17:20:42Z</dcterms:modified>
</cp:coreProperties>
</file>